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10" r:id="rId3"/>
    <p:sldId id="258" r:id="rId4"/>
    <p:sldId id="314" r:id="rId5"/>
    <p:sldId id="297" r:id="rId6"/>
    <p:sldId id="311" r:id="rId7"/>
    <p:sldId id="309" r:id="rId8"/>
    <p:sldId id="308" r:id="rId9"/>
    <p:sldId id="305" r:id="rId10"/>
    <p:sldId id="306" r:id="rId11"/>
    <p:sldId id="259" r:id="rId12"/>
    <p:sldId id="328" r:id="rId13"/>
    <p:sldId id="325" r:id="rId14"/>
    <p:sldId id="324" r:id="rId15"/>
    <p:sldId id="315" r:id="rId16"/>
    <p:sldId id="323" r:id="rId17"/>
    <p:sldId id="320" r:id="rId18"/>
    <p:sldId id="329" r:id="rId19"/>
    <p:sldId id="330" r:id="rId20"/>
    <p:sldId id="321" r:id="rId21"/>
    <p:sldId id="345" r:id="rId22"/>
    <p:sldId id="346" r:id="rId23"/>
    <p:sldId id="260" r:id="rId24"/>
    <p:sldId id="332" r:id="rId25"/>
    <p:sldId id="331" r:id="rId26"/>
    <p:sldId id="333" r:id="rId27"/>
    <p:sldId id="334" r:id="rId28"/>
    <p:sldId id="296" r:id="rId29"/>
    <p:sldId id="304" r:id="rId30"/>
    <p:sldId id="335" r:id="rId31"/>
    <p:sldId id="298" r:id="rId32"/>
    <p:sldId id="261" r:id="rId33"/>
    <p:sldId id="336" r:id="rId34"/>
    <p:sldId id="292" r:id="rId35"/>
    <p:sldId id="301" r:id="rId36"/>
    <p:sldId id="341" r:id="rId37"/>
    <p:sldId id="340" r:id="rId38"/>
    <p:sldId id="299" r:id="rId39"/>
    <p:sldId id="342" r:id="rId40"/>
    <p:sldId id="344" r:id="rId41"/>
    <p:sldId id="288" r:id="rId42"/>
    <p:sldId id="285" r:id="rId43"/>
    <p:sldId id="337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2" autoAdjust="0"/>
    <p:restoredTop sz="94660"/>
  </p:normalViewPr>
  <p:slideViewPr>
    <p:cSldViewPr>
      <p:cViewPr>
        <p:scale>
          <a:sx n="76" d="100"/>
          <a:sy n="76" d="100"/>
        </p:scale>
        <p:origin x="-966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9FB8E-0E13-4979-B927-5EA3C9D0DD45}" type="datetimeFigureOut">
              <a:rPr lang="en-US" smtClean="0"/>
              <a:t>10/7/2013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6198A-3114-4ACA-9E25-037C63147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74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759F1-1E71-4510-8687-A0F290698AFD}" type="datetime1">
              <a:rPr lang="en-US" smtClean="0"/>
              <a:t>10/7/2013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70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94767-F554-4337-8680-9F41CE098D42}" type="datetime1">
              <a:rPr lang="en-US" smtClean="0"/>
              <a:t>10/7/2013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6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0867C-D60F-41CD-B5E5-0457246D87DC}" type="datetime1">
              <a:rPr lang="en-US" smtClean="0"/>
              <a:t>10/7/2013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57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458200" cy="259080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3366FF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>
                <a:solidFill>
                  <a:srgbClr val="3333CC"/>
                </a:solidFill>
                <a:latin typeface="Corbel"/>
              </a:rPr>
              <a:pPr/>
              <a:t>‹#›</a:t>
            </a:fld>
            <a:endParaRPr lang="en-US">
              <a:solidFill>
                <a:srgbClr val="3333CC"/>
              </a:solidFill>
              <a:latin typeface="Corbel"/>
            </a:endParaRPr>
          </a:p>
        </p:txBody>
      </p:sp>
      <p:sp>
        <p:nvSpPr>
          <p:cNvPr id="7" name="Title Placeholder 28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vert="horz" lIns="91407" tIns="45704" rIns="91407" bIns="45704" rtlCol="0" anchor="ctr">
            <a:normAutofit/>
          </a:bodyPr>
          <a:lstStyle>
            <a:lvl1pPr>
              <a:defRPr>
                <a:effectLst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33400" y="3657600"/>
            <a:ext cx="8458200" cy="297180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3366FF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2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0C92-3730-41AF-842A-7FD816720E91}" type="datetime1">
              <a:rPr lang="en-US" smtClean="0"/>
              <a:t>10/7/2013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11151"/>
            <a:ext cx="2133600" cy="365125"/>
          </a:xfrm>
        </p:spPr>
        <p:txBody>
          <a:bodyPr/>
          <a:lstStyle/>
          <a:p>
            <a:r>
              <a:rPr lang="en-US" dirty="0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7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F34A4-26F0-425A-BAB9-718A33BB2487}" type="datetime1">
              <a:rPr lang="en-US" smtClean="0"/>
              <a:t>10/7/2013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5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1C70-3E11-4884-88B8-BA8EDD7D887A}" type="datetime1">
              <a:rPr lang="en-US" smtClean="0"/>
              <a:t>10/7/2013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5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13AF-7470-43F2-B24E-06EB4AE0B728}" type="datetime1">
              <a:rPr lang="en-US" smtClean="0"/>
              <a:t>10/7/2013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84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9F382-858E-422B-B8A7-16956957517F}" type="datetime1">
              <a:rPr lang="en-US" smtClean="0"/>
              <a:t>10/7/2013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55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288FE-A181-4E88-AC62-F5B89388DBDB}" type="datetime1">
              <a:rPr lang="en-US" smtClean="0"/>
              <a:t>10/7/2013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5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4133-2067-499A-8CDB-86D95D0DAB18}" type="datetime1">
              <a:rPr lang="en-US" smtClean="0"/>
              <a:t>10/7/2013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24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24D9-89B8-4B71-AE6B-27159CB6124C}" type="datetime1">
              <a:rPr lang="en-US" smtClean="0"/>
              <a:t>10/7/2013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48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56D2B-116C-4D35-9304-D5DDD5CB1E64}" type="datetime1">
              <a:rPr lang="en-US" smtClean="0"/>
              <a:t>10/7/2013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3673" y="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20AC6-C2C4-435E-8E2C-FA975A287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103/PhysRevD.84.112002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cds.cern.ch/record/1563576?ln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cds.cern.ch/record/1563576?ln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cds.cern.ch/record/1563576?ln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cds.cern.ch/record/1563576?ln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cds.cern.ch/record/1563576?ln=e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arxiv.org/abs/arXiv:1310.113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arxiv.org/abs/arXiv:1310.113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arxiv.org/abs/arXiv:1310.113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wiki.cern.ch/twiki/bin/view/CMSPublic/PhysicsResultsSM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project-gfitter.web.cern.ch/project-gfitte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project-gfitter.web.cern.ch/project-gfit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308.6832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gif"/><Relationship Id="rId4" Type="http://schemas.openxmlformats.org/officeDocument/2006/relationships/hyperlink" Target="http://cds.cern.ch/record/1564318?ln=en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abs/1306.1126" TargetMode="External"/><Relationship Id="rId3" Type="http://schemas.openxmlformats.org/officeDocument/2006/relationships/hyperlink" Target="http://link.springer.com/article/10.1140%2Fepjc%2Fs10052-013-2283-3" TargetMode="External"/><Relationship Id="rId7" Type="http://schemas.openxmlformats.org/officeDocument/2006/relationships/image" Target="../media/image62.png"/><Relationship Id="rId2" Type="http://schemas.openxmlformats.org/officeDocument/2006/relationships/hyperlink" Target="http://dx.doi.org/10.1016/j.physletb.2013.03.0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://arxiv.org/abs/1309.1117" TargetMode="External"/><Relationship Id="rId7" Type="http://schemas.openxmlformats.org/officeDocument/2006/relationships/image" Target="../media/image65.gif"/><Relationship Id="rId2" Type="http://schemas.openxmlformats.org/officeDocument/2006/relationships/hyperlink" Target="http://cds.cern.ch/record/1563178?ln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hyperlink" Target="http://arxiv.org/abs/1308.6832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arxiv.org/abs/1304.115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abs/arXiv:1305.5596" TargetMode="Externa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cds.cern.ch/record/1563302?ln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cds.cern.ch/record/1563302?ln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://cds.cern.ch/record/1563302?ln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ds.cern.ch/record/1601549?ln=en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sweb.cern.ch/record/1543468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dsweb.cern.ch/record/15434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sweb.cern.ch/record/1543468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physletb.2012.10.082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103/PhysRevD.84.112002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39424" y="4267200"/>
            <a:ext cx="3631266" cy="1752600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smtClean="0">
                <a:solidFill>
                  <a:schemeClr val="accent1"/>
                </a:solidFill>
              </a:rPr>
              <a:t>UC HEP Seminar</a:t>
            </a:r>
          </a:p>
          <a:p>
            <a:r>
              <a:rPr lang="en-US" sz="3000" dirty="0" smtClean="0">
                <a:solidFill>
                  <a:schemeClr val="accent1"/>
                </a:solidFill>
              </a:rPr>
              <a:t>October 7, 2013</a:t>
            </a:r>
          </a:p>
          <a:p>
            <a:r>
              <a:rPr lang="en-US" sz="2200" dirty="0" smtClean="0">
                <a:solidFill>
                  <a:schemeClr val="accent1"/>
                </a:solidFill>
              </a:rPr>
              <a:t>Jeffrey </a:t>
            </a:r>
            <a:r>
              <a:rPr lang="en-US" sz="2200" dirty="0" err="1" smtClean="0">
                <a:solidFill>
                  <a:schemeClr val="accent1"/>
                </a:solidFill>
              </a:rPr>
              <a:t>Berryhill</a:t>
            </a:r>
            <a:r>
              <a:rPr lang="en-US" sz="2200" dirty="0" smtClean="0">
                <a:solidFill>
                  <a:schemeClr val="accent1"/>
                </a:solidFill>
              </a:rPr>
              <a:t> (</a:t>
            </a:r>
            <a:r>
              <a:rPr lang="en-US" sz="2200" dirty="0" err="1" smtClean="0">
                <a:solidFill>
                  <a:schemeClr val="accent1"/>
                </a:solidFill>
              </a:rPr>
              <a:t>Fermilab</a:t>
            </a:r>
            <a:r>
              <a:rPr lang="en-US" sz="2200" dirty="0" smtClean="0">
                <a:solidFill>
                  <a:schemeClr val="accent1"/>
                </a:solidFill>
              </a:rPr>
              <a:t>)</a:t>
            </a:r>
          </a:p>
          <a:p>
            <a:r>
              <a:rPr lang="en-US" sz="2200" dirty="0" smtClean="0">
                <a:solidFill>
                  <a:schemeClr val="accent1"/>
                </a:solidFill>
              </a:rPr>
              <a:t>On behalf of the CMS collaboration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7350" y="8965"/>
            <a:ext cx="36721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</a:rPr>
              <a:t>Tests of the Electroweak Theory with the CMS Experiment</a:t>
            </a:r>
          </a:p>
        </p:txBody>
      </p:sp>
      <p:pic>
        <p:nvPicPr>
          <p:cNvPr id="1028" name="Picture 4" descr="https://cds.cern.ch/record/1541977/files/cortada_higgs-z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00800"/>
            <a:ext cx="5376672" cy="134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67707" y="6119336"/>
            <a:ext cx="37762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Digital art courtesy of Xavier </a:t>
            </a:r>
            <a:r>
              <a:rPr lang="en-US" sz="1400" dirty="0" err="1" smtClean="0"/>
              <a:t>Cortada</a:t>
            </a:r>
            <a:r>
              <a:rPr lang="en-US" sz="1400" dirty="0" smtClean="0"/>
              <a:t> (with the participation of physicist Pete Markowitz) "In search of the Higgs boson: H -&gt; ZZ"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23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Weak-mixing angle prospects for Run 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816" y="1036320"/>
            <a:ext cx="5778268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4221" y="914400"/>
            <a:ext cx="3039979" cy="590931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Need a 10X better measurement to achieve world-average precision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Statistical error for </a:t>
            </a:r>
            <a:r>
              <a:rPr lang="en-US" dirty="0" err="1" smtClean="0"/>
              <a:t>dimuon</a:t>
            </a:r>
            <a:r>
              <a:rPr lang="en-US" dirty="0" smtClean="0"/>
              <a:t> channel alone hits this target with 100/</a:t>
            </a:r>
            <a:r>
              <a:rPr lang="en-US" dirty="0" err="1" smtClean="0"/>
              <a:t>fb</a:t>
            </a:r>
            <a:r>
              <a:rPr lang="en-US" dirty="0" smtClean="0"/>
              <a:t> @ 13-14 </a:t>
            </a:r>
            <a:r>
              <a:rPr lang="en-US" dirty="0" err="1" smtClean="0"/>
              <a:t>TeV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PDF uncertainty is biggest concern, needs &gt;10X improvement from LHC data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Momentum scale must also improve 10X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Forward electrons have superior stat. and PDF error. Will energy scale </a:t>
            </a:r>
            <a:r>
              <a:rPr lang="en-US" dirty="0" err="1" smtClean="0"/>
              <a:t>scale</a:t>
            </a:r>
            <a:r>
              <a:rPr lang="en-US" dirty="0" smtClean="0"/>
              <a:t>?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4495375"/>
            <a:ext cx="6035040" cy="223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7924800" y="1524000"/>
            <a:ext cx="1031948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924800" y="2590800"/>
            <a:ext cx="1031948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00800" y="5029200"/>
            <a:ext cx="1066800" cy="16699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69389" y="4191000"/>
            <a:ext cx="230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ATLAS-CONF-2013-043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25941" y="762000"/>
            <a:ext cx="353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CMS, Phys</a:t>
            </a:r>
            <a:r>
              <a:rPr lang="en-US" dirty="0">
                <a:hlinkClick r:id="rId4"/>
              </a:rPr>
              <a:t>. Rev. D 84 (2011) 112002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7350" y="8965"/>
            <a:ext cx="367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</a:rPr>
              <a:t>W Physics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5367707" y="6119336"/>
            <a:ext cx="37762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Digital art courtesy of Xavier </a:t>
            </a:r>
            <a:r>
              <a:rPr lang="en-US" sz="1400" dirty="0" err="1" smtClean="0"/>
              <a:t>Cortada</a:t>
            </a:r>
            <a:r>
              <a:rPr lang="en-US" sz="1400" dirty="0" smtClean="0"/>
              <a:t> (with the participation of physicist Pete Markowitz) "In search of the Higgs boson: H -&gt; bottom </a:t>
            </a:r>
            <a:r>
              <a:rPr lang="en-US" sz="1400" dirty="0" err="1" smtClean="0"/>
              <a:t>bottom</a:t>
            </a:r>
            <a:r>
              <a:rPr lang="en-US" sz="1400" dirty="0" smtClean="0"/>
              <a:t>"</a:t>
            </a:r>
            <a:endParaRPr lang="en-US" sz="1400" dirty="0"/>
          </a:p>
        </p:txBody>
      </p:sp>
      <p:pic>
        <p:nvPicPr>
          <p:cNvPr id="5122" name="Picture 2" descr="http://cds.cern.ch/record/1541975/files/cortada_higgs-b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19801"/>
            <a:ext cx="5394960" cy="134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 charge </a:t>
            </a:r>
            <a:r>
              <a:rPr lang="en-US" dirty="0"/>
              <a:t>a</a:t>
            </a:r>
            <a:r>
              <a:rPr lang="en-US" dirty="0" smtClean="0"/>
              <a:t>symmetry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7910" y="1066800"/>
            <a:ext cx="4759890" cy="535531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At 7 </a:t>
            </a:r>
            <a:r>
              <a:rPr lang="en-US" dirty="0" err="1" smtClean="0"/>
              <a:t>TeV</a:t>
            </a:r>
            <a:r>
              <a:rPr lang="en-US" dirty="0" smtClean="0"/>
              <a:t>,  ~4M W </a:t>
            </a:r>
            <a:r>
              <a:rPr lang="en-US" dirty="0" err="1" smtClean="0"/>
              <a:t>muon</a:t>
            </a:r>
            <a:r>
              <a:rPr lang="en-US" dirty="0" smtClean="0"/>
              <a:t> candidates produced per /</a:t>
            </a:r>
            <a:r>
              <a:rPr lang="en-US" dirty="0" err="1" smtClean="0"/>
              <a:t>fb</a:t>
            </a:r>
            <a:r>
              <a:rPr lang="en-US" dirty="0" smtClean="0"/>
              <a:t> with high purity and efficiency, for PT &gt; 25 </a:t>
            </a:r>
            <a:r>
              <a:rPr lang="en-US" dirty="0" err="1" smtClean="0"/>
              <a:t>GeV</a:t>
            </a:r>
            <a:r>
              <a:rPr lang="en-US" dirty="0" smtClean="0"/>
              <a:t> and |</a:t>
            </a:r>
            <a:r>
              <a:rPr lang="en-US" dirty="0" smtClean="0">
                <a:latin typeface="Symbol" panose="05050102010706020507" pitchFamily="18" charset="2"/>
              </a:rPr>
              <a:t>h</a:t>
            </a:r>
            <a:r>
              <a:rPr lang="en-US" dirty="0" smtClean="0"/>
              <a:t>| &lt; 2.4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 production is majority valence-sea quark collisions, with some sea-sea and higher order diagrams with gluons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Protons are 2:1 u:d valence, and sea is mostly charge-symmetric, so roughly 2:1 W+:W- produced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Sea-sea and </a:t>
            </a:r>
            <a:r>
              <a:rPr lang="en-US" dirty="0" err="1" smtClean="0"/>
              <a:t>gq</a:t>
            </a:r>
            <a:r>
              <a:rPr lang="en-US" dirty="0" smtClean="0"/>
              <a:t> dilute this effect to be somewhat less than 2:1, with variation in x (corr. with </a:t>
            </a:r>
            <a:r>
              <a:rPr lang="en-US" dirty="0" err="1" smtClean="0"/>
              <a:t>muon</a:t>
            </a:r>
            <a:r>
              <a:rPr lang="en-US" dirty="0" smtClean="0"/>
              <a:t> |</a:t>
            </a:r>
            <a:r>
              <a:rPr lang="en-US" dirty="0" smtClean="0">
                <a:latin typeface="Symbol" panose="05050102010706020507" pitchFamily="18" charset="2"/>
              </a:rPr>
              <a:t>h|)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Symbol" panose="05050102010706020507" pitchFamily="18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Differential W charge asymmetry precisely probes u/d ratio vs. x, strong constraint on PDFs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381000"/>
            <a:ext cx="229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CMS-PAS-SMP-12-021</a:t>
            </a:r>
            <a:r>
              <a:rPr lang="en-US" dirty="0"/>
              <a:t> </a:t>
            </a:r>
          </a:p>
        </p:txBody>
      </p:sp>
      <p:pic>
        <p:nvPicPr>
          <p:cNvPr id="31748" name="Picture 4" descr="met_met_p_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89648"/>
            <a:ext cx="3240405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373880"/>
            <a:ext cx="3716594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10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 charge </a:t>
            </a:r>
            <a:r>
              <a:rPr lang="en-US" dirty="0"/>
              <a:t>a</a:t>
            </a:r>
            <a:r>
              <a:rPr lang="en-US" dirty="0" smtClean="0"/>
              <a:t>symmetry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221" y="914400"/>
            <a:ext cx="2506579" cy="563231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Precise W counting requires sharp knowledge of </a:t>
            </a:r>
            <a:r>
              <a:rPr lang="en-US" dirty="0" err="1" smtClean="0"/>
              <a:t>muon</a:t>
            </a:r>
            <a:r>
              <a:rPr lang="en-US" dirty="0" smtClean="0"/>
              <a:t> PT acceptance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 Curvature of Z </a:t>
            </a:r>
            <a:r>
              <a:rPr lang="en-US" dirty="0" err="1" smtClean="0"/>
              <a:t>muons</a:t>
            </a:r>
            <a:r>
              <a:rPr lang="en-US" dirty="0" smtClean="0"/>
              <a:t> are calibrated against reference &lt;1/PT&gt; as a function of charge and </a:t>
            </a:r>
            <a:r>
              <a:rPr lang="en-US" dirty="0" smtClean="0">
                <a:latin typeface="Symbol" panose="05050102010706020507" pitchFamily="18" charset="2"/>
              </a:rPr>
              <a:t>h, f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Symbol" panose="05050102010706020507" pitchFamily="18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Curvature corrected further to match expected MZ.  Iteratively converges to final calibration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Afterwards, </a:t>
            </a:r>
            <a:r>
              <a:rPr lang="en-US" dirty="0" smtClean="0">
                <a:latin typeface="Symbol" panose="05050102010706020507" pitchFamily="18" charset="2"/>
              </a:rPr>
              <a:t>h, f</a:t>
            </a:r>
            <a:r>
              <a:rPr lang="en-US" dirty="0" smtClean="0"/>
              <a:t> closely match MC generator reference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381000"/>
            <a:ext cx="229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CMS-PAS-SMP-12-021</a:t>
            </a:r>
            <a:r>
              <a:rPr lang="en-US" dirty="0"/>
              <a:t> </a:t>
            </a:r>
          </a:p>
        </p:txBody>
      </p:sp>
      <p:pic>
        <p:nvPicPr>
          <p:cNvPr id="29698" name="Picture 2" descr="etadep_bfcor_44xV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00" y="914400"/>
            <a:ext cx="66612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etadep_afcor_44xV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00" y="3840480"/>
            <a:ext cx="66612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81400" y="1360211"/>
            <a:ext cx="12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Mu- before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86600" y="1388302"/>
            <a:ext cx="128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Mu+ before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33800" y="4267200"/>
            <a:ext cx="107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Mu- after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86600" y="4267200"/>
            <a:ext cx="112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Mu+ 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 charge </a:t>
            </a:r>
            <a:r>
              <a:rPr lang="en-US" dirty="0"/>
              <a:t>a</a:t>
            </a:r>
            <a:r>
              <a:rPr lang="en-US" dirty="0" smtClean="0"/>
              <a:t>symmetry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872490"/>
            <a:ext cx="2514600" cy="590931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ignal-background separation requires precision W recoil model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Recoil u(</a:t>
            </a:r>
            <a:r>
              <a:rPr lang="en-US" dirty="0" err="1" smtClean="0"/>
              <a:t>perp</a:t>
            </a:r>
            <a:r>
              <a:rPr lang="en-US" dirty="0" smtClean="0"/>
              <a:t>) and u(</a:t>
            </a:r>
            <a:r>
              <a:rPr lang="en-US" dirty="0" err="1" smtClean="0"/>
              <a:t>para</a:t>
            </a:r>
            <a:r>
              <a:rPr lang="en-US" dirty="0" smtClean="0"/>
              <a:t>) mean and width measured in Z sample vs. </a:t>
            </a:r>
            <a:r>
              <a:rPr lang="en-US" dirty="0" err="1" smtClean="0"/>
              <a:t>Nvtx</a:t>
            </a:r>
            <a:r>
              <a:rPr lang="en-US" dirty="0" smtClean="0"/>
              <a:t>, </a:t>
            </a:r>
            <a:r>
              <a:rPr lang="en-US" dirty="0" smtClean="0">
                <a:latin typeface="Symbol" panose="05050102010706020507" pitchFamily="18" charset="2"/>
              </a:rPr>
              <a:t>h</a:t>
            </a:r>
            <a:r>
              <a:rPr lang="en-US" dirty="0" smtClean="0"/>
              <a:t>(jet), </a:t>
            </a:r>
            <a:r>
              <a:rPr lang="en-US" dirty="0" err="1" smtClean="0"/>
              <a:t>qT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Z/</a:t>
            </a:r>
            <a:r>
              <a:rPr lang="en-US" dirty="0" err="1" smtClean="0"/>
              <a:t>Drell</a:t>
            </a:r>
            <a:r>
              <a:rPr lang="en-US" dirty="0" smtClean="0"/>
              <a:t>-Yan “MET” and “MET </a:t>
            </a:r>
            <a:r>
              <a:rPr lang="en-US" dirty="0" smtClean="0">
                <a:latin typeface="Symbol" panose="05050102010706020507" pitchFamily="18" charset="2"/>
              </a:rPr>
              <a:t>f</a:t>
            </a:r>
            <a:r>
              <a:rPr lang="en-US" dirty="0" smtClean="0"/>
              <a:t>” precisely recovered after data/MC corrections  of recoil model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 recoil model receives same data/MC </a:t>
            </a:r>
            <a:r>
              <a:rPr lang="en-US" dirty="0" err="1" smtClean="0"/>
              <a:t>scalings</a:t>
            </a:r>
            <a:r>
              <a:rPr lang="en-US" dirty="0" smtClean="0"/>
              <a:t> of 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381000"/>
            <a:ext cx="229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CMS-PAS-SMP-12-021</a:t>
            </a:r>
            <a:r>
              <a:rPr lang="en-US" dirty="0"/>
              <a:t> </a:t>
            </a:r>
          </a:p>
        </p:txBody>
      </p:sp>
      <p:pic>
        <p:nvPicPr>
          <p:cNvPr id="30722" name="Picture 2" descr="met_met_c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657600"/>
            <a:ext cx="33357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met_phi_c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657600"/>
            <a:ext cx="33357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76325"/>
            <a:ext cx="3011108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974" y="1027682"/>
            <a:ext cx="3013426" cy="210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6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 charge </a:t>
            </a:r>
            <a:r>
              <a:rPr lang="en-US" dirty="0"/>
              <a:t>a</a:t>
            </a:r>
            <a:r>
              <a:rPr lang="en-US" dirty="0" smtClean="0"/>
              <a:t>symmetry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821" y="1246287"/>
            <a:ext cx="2354179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 count vs. charge and 11 bins in |</a:t>
            </a:r>
            <a:r>
              <a:rPr lang="en-US" dirty="0" smtClean="0">
                <a:latin typeface="Symbol" panose="05050102010706020507" pitchFamily="18" charset="2"/>
              </a:rPr>
              <a:t>h</a:t>
            </a:r>
            <a:r>
              <a:rPr lang="en-US" dirty="0" smtClean="0"/>
              <a:t>| extracted from LH fit to MET.  ~1 M events in each fit!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Signal template is W </a:t>
            </a:r>
            <a:r>
              <a:rPr lang="en-US" dirty="0" err="1" smtClean="0"/>
              <a:t>fullsim</a:t>
            </a:r>
            <a:r>
              <a:rPr lang="en-US" dirty="0" smtClean="0"/>
              <a:t> with MET and mu scale corrections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QCD background template from non-isolated mu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Excellent fit quality across a wide range of MET and </a:t>
            </a:r>
            <a:r>
              <a:rPr lang="en-US" dirty="0" smtClean="0">
                <a:latin typeface="Symbol" panose="05050102010706020507" pitchFamily="18" charset="2"/>
              </a:rPr>
              <a:t>h</a:t>
            </a:r>
            <a:r>
              <a:rPr lang="en-US" dirty="0" smtClean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381000"/>
            <a:ext cx="229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CMS-PAS-SMP-12-021</a:t>
            </a:r>
            <a:r>
              <a:rPr lang="en-US" dirty="0"/>
              <a:t> </a:t>
            </a:r>
          </a:p>
        </p:txBody>
      </p:sp>
      <p:pic>
        <p:nvPicPr>
          <p:cNvPr id="25602" name="Picture 2" descr="met_met_p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007" y="914400"/>
            <a:ext cx="3049793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met_met_m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07" y="914400"/>
            <a:ext cx="3049793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met_met_p_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855720"/>
            <a:ext cx="3049793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met_met_m_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07" y="3855720"/>
            <a:ext cx="3049793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5400" y="220980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Mu+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077200" y="217753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Mu-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21622" y="496281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Mu+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77200" y="500656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7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 charge </a:t>
            </a:r>
            <a:r>
              <a:rPr lang="en-US" dirty="0"/>
              <a:t>a</a:t>
            </a:r>
            <a:r>
              <a:rPr lang="en-US" dirty="0" smtClean="0"/>
              <a:t>symmetry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1421" y="990600"/>
            <a:ext cx="2887579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 yields corrected for possible efficiency asymmetry measured from Z (leading uncertainty)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Asymmetry measured to 0.1% absolute per bin, with only small inter-bin correlations 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Disagreement with original MSTW2008 led to reformulation of valence x-dependence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Has obvious constraining power for all PDF families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381000"/>
            <a:ext cx="229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CMS-PAS-SMP-12-021</a:t>
            </a:r>
            <a:r>
              <a:rPr lang="en-US" dirty="0"/>
              <a:t> </a:t>
            </a:r>
          </a:p>
        </p:txBody>
      </p:sp>
      <p:pic>
        <p:nvPicPr>
          <p:cNvPr id="26626" name="Picture 2" descr="asymmetry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2" y="966644"/>
            <a:ext cx="5400675" cy="5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6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W+charm</a:t>
            </a:r>
            <a:r>
              <a:rPr lang="en-US" dirty="0" smtClean="0"/>
              <a:t> cross section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421" y="1294686"/>
            <a:ext cx="2887579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Leading order </a:t>
            </a:r>
            <a:r>
              <a:rPr lang="en-US" dirty="0" err="1" smtClean="0"/>
              <a:t>W+c</a:t>
            </a:r>
            <a:r>
              <a:rPr lang="en-US" dirty="0" smtClean="0"/>
              <a:t> directly probes </a:t>
            </a:r>
            <a:r>
              <a:rPr lang="en-US" b="1" dirty="0" smtClean="0"/>
              <a:t>strange quark PDF</a:t>
            </a:r>
          </a:p>
          <a:p>
            <a:endParaRPr lang="en-US" dirty="0" smtClean="0"/>
          </a:p>
          <a:p>
            <a:r>
              <a:rPr lang="en-US" dirty="0" smtClean="0"/>
              <a:t>Strange and anti-strange probed independently by W+, W-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W and c are opposite sign</a:t>
            </a:r>
          </a:p>
          <a:p>
            <a:endParaRPr lang="en-US" dirty="0"/>
          </a:p>
          <a:p>
            <a:r>
              <a:rPr lang="en-US" dirty="0" smtClean="0"/>
              <a:t>Higher-order </a:t>
            </a:r>
            <a:r>
              <a:rPr lang="en-US" dirty="0" err="1" smtClean="0"/>
              <a:t>W+cc</a:t>
            </a:r>
            <a:r>
              <a:rPr lang="en-US" dirty="0" smtClean="0"/>
              <a:t>, </a:t>
            </a:r>
            <a:r>
              <a:rPr lang="en-US" dirty="0" err="1" smtClean="0"/>
              <a:t>W+bb</a:t>
            </a:r>
            <a:r>
              <a:rPr lang="en-US" dirty="0" smtClean="0"/>
              <a:t>, top are </a:t>
            </a:r>
            <a:r>
              <a:rPr lang="en-US" b="1" dirty="0" smtClean="0"/>
              <a:t>same-sign/opposite-sign </a:t>
            </a:r>
            <a:r>
              <a:rPr lang="en-US" b="1" dirty="0" err="1" smtClean="0"/>
              <a:t>symmetric</a:t>
            </a:r>
            <a:r>
              <a:rPr lang="en-US" dirty="0" err="1" smtClean="0">
                <a:sym typeface="Wingdings"/>
              </a:rPr>
              <a:t>subtract</a:t>
            </a:r>
            <a:r>
              <a:rPr lang="en-US" dirty="0" smtClean="0">
                <a:sym typeface="Wingdings"/>
              </a:rPr>
              <a:t> with same-sign data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(semi-)exclusive </a:t>
            </a:r>
            <a:r>
              <a:rPr lang="en-US" b="1" dirty="0" smtClean="0"/>
              <a:t>charm hadron reconstruction</a:t>
            </a:r>
            <a:r>
              <a:rPr lang="en-US" dirty="0" smtClean="0"/>
              <a:t> gives high-purity, self-charge-tagged </a:t>
            </a:r>
            <a:r>
              <a:rPr lang="en-US" dirty="0" err="1" smtClean="0"/>
              <a:t>W+c</a:t>
            </a:r>
            <a:r>
              <a:rPr lang="en-US" dirty="0" smtClean="0"/>
              <a:t> samples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0" y="304800"/>
            <a:ext cx="170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arXiv:1310.1138</a:t>
            </a:r>
            <a:endParaRPr lang="en-US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86840"/>
            <a:ext cx="2573259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04" y="987051"/>
            <a:ext cx="2848496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86200"/>
            <a:ext cx="2806992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72" y="3892647"/>
            <a:ext cx="2778928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1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W+charm</a:t>
            </a:r>
            <a:r>
              <a:rPr lang="en-US" dirty="0" smtClean="0"/>
              <a:t> cross section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325671"/>
            <a:ext cx="2971800" cy="4247317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Measure cross section and charged ratio  </a:t>
            </a:r>
            <a:r>
              <a:rPr lang="en-US" dirty="0" err="1" smtClean="0"/>
              <a:t>vs</a:t>
            </a:r>
            <a:r>
              <a:rPr lang="en-US" dirty="0"/>
              <a:t> </a:t>
            </a:r>
            <a:r>
              <a:rPr lang="en-US" dirty="0" smtClean="0"/>
              <a:t>lepton |</a:t>
            </a:r>
            <a:r>
              <a:rPr lang="en-US" dirty="0" smtClean="0">
                <a:latin typeface="Symbol" panose="05050102010706020507" pitchFamily="18" charset="2"/>
              </a:rPr>
              <a:t>h</a:t>
            </a:r>
            <a:r>
              <a:rPr lang="en-US" dirty="0" smtClean="0"/>
              <a:t>|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Consistent across three different hadron </a:t>
            </a:r>
            <a:r>
              <a:rPr lang="en-US" dirty="0" err="1" smtClean="0"/>
              <a:t>reco</a:t>
            </a:r>
            <a:r>
              <a:rPr lang="en-US" dirty="0" smtClean="0"/>
              <a:t> methods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Leading syst. are JES, charm branching fractions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Consistent with NLO MCFM predictions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0" y="304800"/>
            <a:ext cx="170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arXiv:1310.1138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81" y="914400"/>
            <a:ext cx="2710288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14400"/>
            <a:ext cx="2591428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12" y="3810000"/>
            <a:ext cx="5496188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855720"/>
            <a:ext cx="2689413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7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W+charm</a:t>
            </a:r>
            <a:r>
              <a:rPr lang="en-US" dirty="0" smtClean="0"/>
              <a:t> cross section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765280"/>
            <a:ext cx="3200400" cy="341632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Data consistent with strange content of pre-LHC PDFs (neutrino fixed-target), approaching good precision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Some tension with analogous ATLAS result, which prefers more strangeness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Data consistent with charge symmetric strange PDF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05600" y="304800"/>
            <a:ext cx="170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hlinkClick r:id="rId2"/>
              </a:rPr>
              <a:t>arXiv:1310.1138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55720"/>
            <a:ext cx="3661038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14400"/>
            <a:ext cx="3451120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581400" y="2209800"/>
            <a:ext cx="990600" cy="167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81400" y="4724400"/>
            <a:ext cx="990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7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Electroweak Physics at CMS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9021" y="969288"/>
            <a:ext cx="5097379" cy="563231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~30 topics dealing with various aspects of  single and multiple electroweak boson production spanning three subgroups of the CMS Standard Model group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Most all topics have been addressed with ~5/</a:t>
            </a:r>
            <a:r>
              <a:rPr lang="en-US" dirty="0" err="1" smtClean="0"/>
              <a:t>fb</a:t>
            </a:r>
            <a:r>
              <a:rPr lang="en-US" dirty="0" smtClean="0"/>
              <a:t> at </a:t>
            </a:r>
            <a:r>
              <a:rPr lang="en-US" dirty="0" err="1" smtClean="0"/>
              <a:t>sqrt</a:t>
            </a:r>
            <a:r>
              <a:rPr lang="en-US" dirty="0" smtClean="0"/>
              <a:t>(s) = 7 </a:t>
            </a:r>
            <a:r>
              <a:rPr lang="en-US" dirty="0" err="1" smtClean="0"/>
              <a:t>TeV</a:t>
            </a:r>
            <a:r>
              <a:rPr lang="en-US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Some (esp. </a:t>
            </a:r>
            <a:r>
              <a:rPr lang="en-US" dirty="0" err="1" smtClean="0"/>
              <a:t>diboson</a:t>
            </a:r>
            <a:r>
              <a:rPr lang="en-US" dirty="0" smtClean="0"/>
              <a:t> cross sections) have been addressed with ~20/</a:t>
            </a:r>
            <a:r>
              <a:rPr lang="en-US" dirty="0" err="1" smtClean="0"/>
              <a:t>fb</a:t>
            </a:r>
            <a:r>
              <a:rPr lang="en-US" dirty="0" smtClean="0"/>
              <a:t> at </a:t>
            </a:r>
            <a:r>
              <a:rPr lang="en-US" dirty="0" err="1" smtClean="0"/>
              <a:t>sqrt</a:t>
            </a:r>
            <a:r>
              <a:rPr lang="en-US" dirty="0" smtClean="0"/>
              <a:t>(s) = 8 </a:t>
            </a:r>
            <a:r>
              <a:rPr lang="en-US" dirty="0" err="1" smtClean="0"/>
              <a:t>TeV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Run 1 results are now superseding LEP and </a:t>
            </a:r>
            <a:r>
              <a:rPr lang="en-US" dirty="0" err="1" smtClean="0"/>
              <a:t>Tevatron</a:t>
            </a:r>
            <a:r>
              <a:rPr lang="en-US" dirty="0" smtClean="0"/>
              <a:t> results in the multi-boson domain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Potential for improving precision electroweak measurements is under investigation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To set the scale:  CMS Run 1 Z </a:t>
            </a:r>
            <a:r>
              <a:rPr lang="en-US" dirty="0" err="1" smtClean="0"/>
              <a:t>dilepton</a:t>
            </a:r>
            <a:r>
              <a:rPr lang="en-US" dirty="0" smtClean="0"/>
              <a:t> sample now exceeds all the Z’s of LEP 1 (~20 million)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05061" y="997089"/>
            <a:ext cx="311033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Outline for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Z and </a:t>
            </a:r>
            <a:r>
              <a:rPr lang="en-US" dirty="0" err="1" smtClean="0"/>
              <a:t>Drell</a:t>
            </a:r>
            <a:r>
              <a:rPr lang="en-US" dirty="0" smtClean="0"/>
              <a:t>-Yan Physics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Cross sections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AFB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baseline="-25000" dirty="0" smtClean="0"/>
              <a:t>eff</a:t>
            </a:r>
            <a:r>
              <a:rPr lang="en-US" dirty="0" smtClean="0"/>
              <a:t> &amp; prospects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 Physics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 asymmetry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W+charm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 mass prospects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Diboson</a:t>
            </a:r>
            <a:r>
              <a:rPr lang="en-US" dirty="0" smtClean="0"/>
              <a:t> Physics and </a:t>
            </a:r>
            <a:r>
              <a:rPr lang="en-US" dirty="0" err="1" smtClean="0"/>
              <a:t>aTGCs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Dim 6 gauge boson EFT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Cross sections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TGCs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Tribosons</a:t>
            </a:r>
            <a:r>
              <a:rPr lang="en-US" dirty="0" smtClean="0"/>
              <a:t>, VBS, and </a:t>
            </a:r>
            <a:r>
              <a:rPr lang="en-US" dirty="0" err="1" smtClean="0"/>
              <a:t>aQGCs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WV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WW</a:t>
            </a:r>
            <a:r>
              <a:rPr lang="en-US" dirty="0" err="1" smtClean="0">
                <a:latin typeface="Symbol" panose="05050102010706020507" pitchFamily="18" charset="2"/>
              </a:rPr>
              <a:t>gg</a:t>
            </a:r>
            <a:r>
              <a:rPr lang="en-US" dirty="0" smtClean="0"/>
              <a:t>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VBF Z production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1" y="5955268"/>
            <a:ext cx="32003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https://twiki.cern.ch/twiki/bin/view/CMSPublic/PhysicsResultsSMP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2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Prospects for W mass measurement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066800"/>
            <a:ext cx="4112876" cy="563231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LHC has excellent detectors and semi-infinite statistics and thus has a good a priori prospect for a &lt;10-MeV measurement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Biggest three obstacles to surmount: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PDFs: sea quarks play a much stronger role than the </a:t>
            </a:r>
            <a:r>
              <a:rPr lang="en-US" dirty="0" err="1" smtClean="0"/>
              <a:t>Tevatron</a:t>
            </a:r>
            <a:r>
              <a:rPr lang="en-US" dirty="0" smtClean="0"/>
              <a:t>.  What are the limiting </a:t>
            </a:r>
            <a:r>
              <a:rPr lang="en-US" dirty="0" err="1" smtClean="0"/>
              <a:t>d.o.f</a:t>
            </a:r>
            <a:r>
              <a:rPr lang="en-US" dirty="0" smtClean="0"/>
              <a:t>. and can they be measured in situ?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Momentum scale: current determination is not competitive.   Identify limiting factors (FSR).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Recoil model: Can a precision model be constructed with higher pileup data? With usable MET resolution?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20</a:t>
            </a:fld>
            <a:endParaRPr lang="en-US" dirty="0"/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733800"/>
            <a:ext cx="2913664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876" y="907589"/>
            <a:ext cx="4600915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275157" y="1219200"/>
            <a:ext cx="14878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Phys.Rev.D83</a:t>
            </a:r>
            <a:r>
              <a:rPr lang="en-US" dirty="0" smtClean="0"/>
              <a:t>:</a:t>
            </a:r>
          </a:p>
          <a:p>
            <a:r>
              <a:rPr lang="en-US" dirty="0" smtClean="0"/>
              <a:t>113008,2011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Prospects for W mass and weak mixing angle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5200" y="83820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http://project-gfitter.web.cern.ch/project-gfitter/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5940743" cy="40233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725" y="2362200"/>
            <a:ext cx="32733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SM-like Higgs discovery</a:t>
            </a:r>
          </a:p>
          <a:p>
            <a:r>
              <a:rPr lang="en-US" dirty="0"/>
              <a:t>a</a:t>
            </a:r>
            <a:r>
              <a:rPr lang="en-US" dirty="0" smtClean="0"/>
              <a:t>t ~125.7 </a:t>
            </a:r>
            <a:r>
              <a:rPr lang="en-US" dirty="0" err="1" smtClean="0"/>
              <a:t>GeV</a:t>
            </a:r>
            <a:r>
              <a:rPr lang="en-US" dirty="0" smtClean="0"/>
              <a:t> is compatible </a:t>
            </a:r>
          </a:p>
          <a:p>
            <a:r>
              <a:rPr lang="en-US" dirty="0"/>
              <a:t>w</a:t>
            </a:r>
            <a:r>
              <a:rPr lang="en-US" dirty="0" smtClean="0"/>
              <a:t>ith global EWK data </a:t>
            </a:r>
          </a:p>
          <a:p>
            <a:r>
              <a:rPr lang="en-US" dirty="0" smtClean="0"/>
              <a:t>at 1.3 sigma</a:t>
            </a:r>
          </a:p>
          <a:p>
            <a:endParaRPr lang="en-US" dirty="0"/>
          </a:p>
          <a:p>
            <a:r>
              <a:rPr lang="en-US" dirty="0" smtClean="0"/>
              <a:t>Global p-value of all data is 18%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Prospects for W mass and weak mixing angle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15638" y="609600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http://project-gfitter.web.cern.ch/project-gfitter/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1777275"/>
            <a:ext cx="3985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MW is predicted to 11 MeV indirectly,</a:t>
            </a:r>
          </a:p>
          <a:p>
            <a:r>
              <a:rPr lang="en-US" dirty="0" smtClean="0"/>
              <a:t>Thus &lt;10 MeV direct precision is motivated to further resolve any differences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61" y="914400"/>
            <a:ext cx="4320539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61" y="3855720"/>
            <a:ext cx="4320539" cy="292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4572000"/>
            <a:ext cx="3985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baseline="-25000" dirty="0" smtClean="0"/>
              <a:t>eff</a:t>
            </a:r>
            <a:r>
              <a:rPr lang="en-US" dirty="0" smtClean="0"/>
              <a:t> is predicted to 1.0 10-4 indirectly,</a:t>
            </a:r>
          </a:p>
          <a:p>
            <a:r>
              <a:rPr lang="en-US" dirty="0" smtClean="0"/>
              <a:t>(1.6 10-4 directly from LEP+SLD)</a:t>
            </a:r>
          </a:p>
          <a:p>
            <a:r>
              <a:rPr lang="en-US" dirty="0" smtClean="0"/>
              <a:t>Thus &lt;1 10-4 direct precision is motivated to further resolve any differences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7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7350" y="8965"/>
            <a:ext cx="3672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accent2"/>
                </a:solidFill>
              </a:rPr>
              <a:t>Diboson</a:t>
            </a:r>
            <a:r>
              <a:rPr lang="en-US" sz="5400" dirty="0" smtClean="0">
                <a:solidFill>
                  <a:schemeClr val="accent2"/>
                </a:solidFill>
              </a:rPr>
              <a:t> Physics and Triple Gauge Couplings</a:t>
            </a:r>
          </a:p>
        </p:txBody>
      </p:sp>
      <p:sp>
        <p:nvSpPr>
          <p:cNvPr id="5" name="Rectangle 4"/>
          <p:cNvSpPr/>
          <p:nvPr/>
        </p:nvSpPr>
        <p:spPr>
          <a:xfrm>
            <a:off x="5367707" y="6119336"/>
            <a:ext cx="37762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Digital art courtesy of Xavier </a:t>
            </a:r>
            <a:r>
              <a:rPr lang="en-US" sz="1400" dirty="0" err="1" smtClean="0"/>
              <a:t>Cortada</a:t>
            </a:r>
            <a:r>
              <a:rPr lang="en-US" sz="1400" dirty="0" smtClean="0"/>
              <a:t> (with the participation of physicist Pete Markowitz) "In search of the Higgs boson: H -&gt; gamma </a:t>
            </a:r>
            <a:r>
              <a:rPr lang="en-US" sz="1400" dirty="0" err="1" smtClean="0"/>
              <a:t>gamma</a:t>
            </a:r>
            <a:r>
              <a:rPr lang="en-US" sz="1400" dirty="0" smtClean="0"/>
              <a:t>"</a:t>
            </a:r>
            <a:endParaRPr lang="en-US" sz="1400" dirty="0"/>
          </a:p>
        </p:txBody>
      </p:sp>
      <p:pic>
        <p:nvPicPr>
          <p:cNvPr id="6146" name="Picture 2" descr="http://cds.cern.ch/record/1541974/files/cortada_higgs-g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5394960" cy="134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5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989" y="4993710"/>
            <a:ext cx="215931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28" y="4321249"/>
            <a:ext cx="32766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Effective Field Theory and Boson Interactions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990600"/>
            <a:ext cx="4267200" cy="563231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generic new physics effects descended from some high energy scale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, explore operator product expansion with Wilson coefficients </a:t>
            </a:r>
            <a:r>
              <a:rPr lang="en-US" dirty="0" err="1" smtClean="0"/>
              <a:t>c_i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Lowest dimension operators (dim 6, i.e. n=2) most important (assumes we are in </a:t>
            </a:r>
            <a:r>
              <a:rPr lang="en-US" dirty="0" err="1" smtClean="0"/>
              <a:t>perturbative</a:t>
            </a:r>
            <a:r>
              <a:rPr lang="en-US" dirty="0" smtClean="0"/>
              <a:t> regime for OPE).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Before EWSB, 5 gauge boson interaction terms respect gauge invariance (3 CP even + 2 CP odd)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After EWSB, induce correlated set of </a:t>
            </a:r>
            <a:r>
              <a:rPr lang="en-US" dirty="0" err="1" smtClean="0"/>
              <a:t>trilinear</a:t>
            </a:r>
            <a:r>
              <a:rPr lang="en-US" dirty="0" smtClean="0"/>
              <a:t> VVV’, VV’H, and quartic interactions.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At dim 6, expect </a:t>
            </a:r>
            <a:r>
              <a:rPr lang="en-US" dirty="0" err="1" smtClean="0"/>
              <a:t>WW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, WWZ interactions (ZZZ or </a:t>
            </a:r>
            <a:r>
              <a:rPr lang="en-US" dirty="0" err="1" smtClean="0"/>
              <a:t>ZZ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 are dim &gt;=8) with 3 CP-even parameters (g</a:t>
            </a:r>
            <a:r>
              <a:rPr lang="en-US" baseline="-25000" dirty="0" smtClean="0"/>
              <a:t>1,</a:t>
            </a: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k, l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691" y="869907"/>
            <a:ext cx="33909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16" y="1727157"/>
            <a:ext cx="276225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058" y="2708853"/>
            <a:ext cx="27717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070" y="3276600"/>
            <a:ext cx="4095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33" y="3848100"/>
            <a:ext cx="30861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48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WZ and </a:t>
            </a:r>
            <a:r>
              <a:rPr lang="en-US" sz="3200" dirty="0" err="1" smtClean="0"/>
              <a:t>W</a:t>
            </a:r>
            <a:r>
              <a:rPr lang="en-US" sz="3200" dirty="0" err="1" smtClean="0">
                <a:latin typeface="Symbol" panose="05050102010706020507" pitchFamily="18" charset="2"/>
              </a:rPr>
              <a:t>g</a:t>
            </a:r>
            <a:r>
              <a:rPr lang="en-US" sz="3200" dirty="0" smtClean="0"/>
              <a:t> Production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689080"/>
            <a:ext cx="2709423" cy="341632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CMS has thousands of high purity </a:t>
            </a:r>
            <a:r>
              <a:rPr lang="en-US" dirty="0" err="1" smtClean="0"/>
              <a:t>trilepton</a:t>
            </a:r>
            <a:r>
              <a:rPr lang="en-US" dirty="0" smtClean="0"/>
              <a:t> WZ candidates, tens of thousands of </a:t>
            </a:r>
            <a:r>
              <a:rPr lang="en-US" dirty="0" err="1" smtClean="0"/>
              <a:t>W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endParaRPr lang="en-US" dirty="0" smtClean="0">
              <a:latin typeface="Symbol" panose="05050102010706020507" pitchFamily="18" charset="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Symbol" panose="05050102010706020507" pitchFamily="18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Photon and lepton fakes are the predominant background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No evidence of new physics in high PT tails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25</a:t>
            </a:fld>
            <a:endParaRPr lang="en-US" dirty="0"/>
          </a:p>
        </p:txBody>
      </p:sp>
      <p:pic>
        <p:nvPicPr>
          <p:cNvPr id="2050" name="Picture 2" descr="hPtZ_combined_MET30_WInclus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623" y="1557403"/>
            <a:ext cx="3030198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34200" y="76200"/>
            <a:ext cx="170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arXiv:1308.6832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02965" y="445532"/>
            <a:ext cx="224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CMS-PAS-SMP-12-006</a:t>
            </a:r>
            <a:endParaRPr lang="en-US" dirty="0"/>
          </a:p>
        </p:txBody>
      </p:sp>
      <p:pic>
        <p:nvPicPr>
          <p:cNvPr id="2052" name="Picture 4" descr="https://twiki.cern.ch/twiki/pub/CMSPublic/PhysicsResultsEWK11009/Figure11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295" y="1524000"/>
            <a:ext cx="303725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19600" y="2743200"/>
            <a:ext cx="1567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WZ </a:t>
            </a:r>
            <a:r>
              <a:rPr lang="en-US" dirty="0" err="1" smtClean="0"/>
              <a:t>trileptons</a:t>
            </a:r>
            <a:r>
              <a:rPr lang="en-US" dirty="0" smtClean="0"/>
              <a:t>, </a:t>
            </a:r>
          </a:p>
          <a:p>
            <a:r>
              <a:rPr lang="en-US" dirty="0" smtClean="0"/>
              <a:t>Z PT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23143" y="2420034"/>
            <a:ext cx="605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, </a:t>
            </a:r>
          </a:p>
          <a:p>
            <a:r>
              <a:rPr lang="en-US" dirty="0">
                <a:latin typeface="Symbol" panose="05050102010706020507" pitchFamily="18" charset="2"/>
              </a:rPr>
              <a:t>g</a:t>
            </a:r>
            <a:r>
              <a:rPr lang="en-US" dirty="0" smtClean="0"/>
              <a:t> 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WW Production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34000" y="152400"/>
            <a:ext cx="3310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Phys. </a:t>
            </a:r>
            <a:r>
              <a:rPr lang="en-US" dirty="0" err="1">
                <a:hlinkClick r:id="rId2"/>
              </a:rPr>
              <a:t>Lett</a:t>
            </a:r>
            <a:r>
              <a:rPr lang="en-US" dirty="0">
                <a:hlinkClick r:id="rId2"/>
              </a:rPr>
              <a:t>. B 721 (2013) 190–211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0" y="521732"/>
            <a:ext cx="2796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/>
              </a:rPr>
              <a:t>Eur.Phys.J</a:t>
            </a:r>
            <a:r>
              <a:rPr lang="en-US" dirty="0">
                <a:hlinkClick r:id="rId3"/>
              </a:rPr>
              <a:t>. C73 (2013) 2283</a:t>
            </a:r>
            <a:r>
              <a:rPr lang="en-US" dirty="0"/>
              <a:t> </a:t>
            </a:r>
            <a:endParaRPr lang="en-US" dirty="0"/>
          </a:p>
        </p:txBody>
      </p:sp>
      <p:pic>
        <p:nvPicPr>
          <p:cNvPr id="4098" name="Picture 2" descr="https://twiki.cern.ch/twiki/pub/CMSPublic/PhysicsResultsSMP12024/WWp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43000"/>
            <a:ext cx="279368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wiki.cern.ch/twiki/pub/CMSPublic/PhysicsResultsSMP12005/ww_atg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83920"/>
            <a:ext cx="3048848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twiki.cern.ch/twiki/pub/CMSPublic/PhysicsResultsSMP12015/Diboson_Stacked_combin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566" y="3855720"/>
            <a:ext cx="3050034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twiki.cern.ch/twiki/pub/CMSPublic/PhysicsResultsSMP12015/mu_noBtag_dijetP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415" y="3931920"/>
            <a:ext cx="2978385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53000" y="4114800"/>
            <a:ext cx="533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10400" y="4267200"/>
            <a:ext cx="533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0" y="1066800"/>
            <a:ext cx="2286000" cy="258532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Thousands of candidates in </a:t>
            </a:r>
            <a:r>
              <a:rPr lang="en-US" dirty="0" err="1" smtClean="0"/>
              <a:t>dilepton</a:t>
            </a:r>
            <a:r>
              <a:rPr lang="en-US" dirty="0" smtClean="0"/>
              <a:t> channel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Leading lepton PT shows no anomalous contribution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7471" y="3941057"/>
            <a:ext cx="2286000" cy="258532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Significant </a:t>
            </a:r>
            <a:r>
              <a:rPr lang="en-US" dirty="0" err="1" smtClean="0"/>
              <a:t>diboson</a:t>
            </a:r>
            <a:r>
              <a:rPr lang="en-US" dirty="0" smtClean="0"/>
              <a:t> signal in </a:t>
            </a:r>
            <a:r>
              <a:rPr lang="en-US" dirty="0" err="1" smtClean="0"/>
              <a:t>semileptonic</a:t>
            </a:r>
            <a:r>
              <a:rPr lang="en-US" dirty="0" smtClean="0"/>
              <a:t> channel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BR and low background at high PT gives superior TGC constraint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83435" y="1977628"/>
            <a:ext cx="1431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 leading lepton PT, 7 </a:t>
            </a:r>
            <a:r>
              <a:rPr lang="en-US" dirty="0" err="1" smtClean="0"/>
              <a:t>TeV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05600" y="1436734"/>
            <a:ext cx="1431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 leading lepton PT, 8 </a:t>
            </a:r>
            <a:r>
              <a:rPr lang="en-US" dirty="0" err="1" smtClean="0"/>
              <a:t>TeV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35835" y="4038600"/>
            <a:ext cx="143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 </a:t>
            </a:r>
            <a:r>
              <a:rPr lang="en-US" dirty="0" err="1" smtClean="0"/>
              <a:t>dijet</a:t>
            </a:r>
            <a:r>
              <a:rPr lang="en-US" dirty="0" smtClean="0"/>
              <a:t> mass, 7 </a:t>
            </a:r>
            <a:r>
              <a:rPr lang="en-US" dirty="0" err="1" smtClean="0"/>
              <a:t>TeV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61317" y="4083890"/>
            <a:ext cx="1431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 </a:t>
            </a:r>
            <a:r>
              <a:rPr lang="en-US" dirty="0" err="1" smtClean="0"/>
              <a:t>dijet</a:t>
            </a:r>
            <a:r>
              <a:rPr lang="en-US" dirty="0" smtClean="0"/>
              <a:t> PT, </a:t>
            </a:r>
          </a:p>
          <a:p>
            <a:r>
              <a:rPr lang="en-US" dirty="0" smtClean="0"/>
              <a:t>7 </a:t>
            </a:r>
            <a:r>
              <a:rPr lang="en-US" dirty="0" err="1" smtClean="0"/>
              <a:t>TeV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73810" y="152400"/>
            <a:ext cx="1709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arXiv:1306.1126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3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Autofit/>
          </a:bodyPr>
          <a:lstStyle/>
          <a:p>
            <a:pPr algn="l"/>
            <a:r>
              <a:rPr lang="en-US" sz="3200" dirty="0" err="1" smtClean="0"/>
              <a:t>Z</a:t>
            </a:r>
            <a:r>
              <a:rPr lang="en-US" sz="3200" dirty="0" err="1" smtClean="0">
                <a:latin typeface="Symbol" panose="05050102010706020507" pitchFamily="18" charset="2"/>
              </a:rPr>
              <a:t>g</a:t>
            </a:r>
            <a:r>
              <a:rPr lang="en-US" sz="3200" dirty="0" smtClean="0"/>
              <a:t> and ZZ Production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70886"/>
            <a:ext cx="2590800" cy="48013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Thousands of </a:t>
            </a:r>
            <a:r>
              <a:rPr lang="en-US" dirty="0" err="1" smtClean="0"/>
              <a:t>dilepton</a:t>
            </a:r>
            <a:r>
              <a:rPr lang="en-US" dirty="0" smtClean="0"/>
              <a:t>-photon events at 7 </a:t>
            </a:r>
            <a:r>
              <a:rPr lang="en-US" dirty="0" err="1" smtClean="0"/>
              <a:t>TeV</a:t>
            </a:r>
            <a:r>
              <a:rPr lang="en-US" dirty="0" smtClean="0"/>
              <a:t> agree with SM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MET-photon channel:  Higher </a:t>
            </a:r>
            <a:r>
              <a:rPr lang="en-US" dirty="0"/>
              <a:t>BR and low background at high PT gives superior TGC </a:t>
            </a:r>
            <a:r>
              <a:rPr lang="en-US" dirty="0" smtClean="0"/>
              <a:t>constraint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~300 ZZ to 4-lepton candidates observed at 8 </a:t>
            </a:r>
            <a:r>
              <a:rPr lang="en-US" dirty="0" err="1" smtClean="0"/>
              <a:t>TeV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Z and ZZ masses consistent with SM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77000" y="228600"/>
            <a:ext cx="224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CMS-PAS-SMP-13-005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77000" y="54506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arXiv:1309.1117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14979" y="228693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arXiv:1308.6832</a:t>
            </a:r>
            <a:r>
              <a:rPr lang="en-US" dirty="0"/>
              <a:t> </a:t>
            </a:r>
            <a:endParaRPr lang="en-US" dirty="0"/>
          </a:p>
        </p:txBody>
      </p:sp>
      <p:pic>
        <p:nvPicPr>
          <p:cNvPr id="5124" name="Picture 4" descr="fig2mzmz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57600"/>
            <a:ext cx="311486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ig2ll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657600"/>
            <a:ext cx="311486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wiki.cern.ch/twiki/pub/CMSPublic/PhysicsResultsEWK11009/Figure11b.gif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500" b="37500"/>
          <a:stretch/>
        </p:blipFill>
        <p:spPr bwMode="auto">
          <a:xfrm>
            <a:off x="3048000" y="-122129"/>
            <a:ext cx="26997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twiki.cern.ch/twiki/pub/CMSPublic/PhysicsResultsSMP12020/pt_pl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1188720"/>
            <a:ext cx="3490682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43400" y="1981200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ll</a:t>
            </a:r>
            <a:r>
              <a:rPr lang="en-US" dirty="0" err="1" smtClean="0">
                <a:latin typeface="Symbol" panose="05050102010706020507" pitchFamily="18" charset="2"/>
                <a:sym typeface="Wingdings"/>
              </a:rPr>
              <a:t>g</a:t>
            </a:r>
            <a:endParaRPr lang="en-US" dirty="0" smtClean="0">
              <a:latin typeface="Symbol" panose="05050102010706020507" pitchFamily="18" charset="2"/>
            </a:endParaRPr>
          </a:p>
          <a:p>
            <a:r>
              <a:rPr lang="en-US" dirty="0">
                <a:latin typeface="Symbol" panose="05050102010706020507" pitchFamily="18" charset="2"/>
              </a:rPr>
              <a:t>g</a:t>
            </a:r>
            <a:r>
              <a:rPr lang="en-US" dirty="0" smtClean="0"/>
              <a:t> PT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56022" y="2667000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err="1" smtClean="0">
                <a:sym typeface="Wingdings"/>
              </a:rPr>
              <a:t>MET+</a:t>
            </a:r>
            <a:r>
              <a:rPr lang="en-US" dirty="0" err="1" smtClean="0">
                <a:latin typeface="Symbol" panose="05050102010706020507" pitchFamily="18" charset="2"/>
                <a:sym typeface="Wingdings"/>
              </a:rPr>
              <a:t>g</a:t>
            </a:r>
            <a:endParaRPr lang="en-US" dirty="0" smtClean="0">
              <a:latin typeface="Symbol" panose="05050102010706020507" pitchFamily="18" charset="2"/>
            </a:endParaRPr>
          </a:p>
          <a:p>
            <a:r>
              <a:rPr lang="en-US" dirty="0">
                <a:latin typeface="Symbol" panose="05050102010706020507" pitchFamily="18" charset="2"/>
              </a:rPr>
              <a:t>g</a:t>
            </a:r>
            <a:r>
              <a:rPr lang="en-US" dirty="0" smtClean="0"/>
              <a:t> PT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67600" y="4953000"/>
            <a:ext cx="926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ZZ </a:t>
            </a:r>
            <a:r>
              <a:rPr lang="en-US" dirty="0" smtClean="0">
                <a:sym typeface="Wingdings"/>
              </a:rPr>
              <a:t> 4l</a:t>
            </a:r>
          </a:p>
          <a:p>
            <a:r>
              <a:rPr lang="en-US" dirty="0" smtClean="0">
                <a:sym typeface="Wingdings"/>
              </a:rPr>
              <a:t>ZZ mass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237164" y="3789040"/>
            <a:ext cx="8906836" cy="2301896"/>
          </a:xfrm>
          <a:prstGeom prst="rect">
            <a:avLst/>
          </a:prstGeom>
          <a:ln/>
        </p:spPr>
        <p:txBody>
          <a:bodyPr vert="horz" lIns="91407" tIns="45704" rIns="91407" bIns="45704">
            <a:normAutofit/>
          </a:bodyPr>
          <a:lstStyle>
            <a:lvl1pPr marL="320040" indent="-338328" algn="l" rtl="0" eaLnBrk="1" latinLnBrk="0" hangingPunct="1">
              <a:spcBef>
                <a:spcPts val="300"/>
              </a:spcBef>
              <a:buClrTx/>
              <a:buSzPct val="95000"/>
              <a:buFont typeface="Wingdings"/>
              <a:buChar char=""/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784" indent="-283464" algn="l" rtl="0" eaLnBrk="1" latinLnBrk="0" hangingPunct="1">
              <a:spcBef>
                <a:spcPts val="300"/>
              </a:spcBef>
              <a:buClrTx/>
              <a:buSzPct val="90000"/>
              <a:buFont typeface="Wingdings" pitchFamily="2" charset="2"/>
              <a:buChar char="§"/>
              <a:defRPr sz="2600" kern="120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2pPr>
            <a:lvl3pPr marL="722376" indent="-228517" algn="l" rtl="0" eaLnBrk="1" latinLnBrk="0" hangingPunct="1">
              <a:spcBef>
                <a:spcPts val="300"/>
              </a:spcBef>
              <a:buClrTx/>
              <a:buFont typeface="Wingdings 2"/>
              <a:buChar char="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87552" indent="-228517" algn="l" rtl="0" eaLnBrk="1" latinLnBrk="0" hangingPunct="1">
              <a:spcBef>
                <a:spcPts val="300"/>
              </a:spcBef>
              <a:buClrTx/>
              <a:buFont typeface="Wingdings 3"/>
              <a:buChar char=""/>
              <a:defRPr sz="2200" kern="1200">
                <a:solidFill>
                  <a:srgbClr val="000090"/>
                </a:solidFill>
                <a:latin typeface="+mn-lt"/>
                <a:ea typeface="+mn-ea"/>
                <a:cs typeface="+mn-cs"/>
              </a:defRPr>
            </a:lvl4pPr>
            <a:lvl5pPr marL="1133856" indent="-210236" algn="l" rtl="0" eaLnBrk="1" latinLnBrk="0" hangingPunct="1">
              <a:spcBef>
                <a:spcPts val="300"/>
              </a:spcBef>
              <a:buClrTx/>
              <a:buFont typeface="Wingdings 2"/>
              <a:buChar char="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316" indent="-210236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272" indent="-182814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226" indent="-182814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181" indent="-182814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44837" lvl="1"/>
            <a:endParaRPr lang="en-US" dirty="0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>
          <a:xfrm>
            <a:off x="-70320" y="946547"/>
            <a:ext cx="4509383" cy="1762373"/>
          </a:xfrm>
          <a:prstGeom prst="rect">
            <a:avLst/>
          </a:prstGeom>
          <a:ln/>
        </p:spPr>
        <p:txBody>
          <a:bodyPr vert="horz" lIns="91407" tIns="45704" rIns="91407" bIns="45704">
            <a:normAutofit/>
          </a:bodyPr>
          <a:lstStyle>
            <a:lvl1pPr marL="320040" indent="-338328" algn="l" rtl="0" eaLnBrk="1" latinLnBrk="0" hangingPunct="1">
              <a:spcBef>
                <a:spcPts val="300"/>
              </a:spcBef>
              <a:buClrTx/>
              <a:buSzPct val="95000"/>
              <a:buFont typeface="Wingdings"/>
              <a:buChar char=""/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57784" indent="-283464" algn="l" rtl="0" eaLnBrk="1" latinLnBrk="0" hangingPunct="1">
              <a:spcBef>
                <a:spcPts val="300"/>
              </a:spcBef>
              <a:buClrTx/>
              <a:buSzPct val="90000"/>
              <a:buFont typeface="Wingdings" pitchFamily="2" charset="2"/>
              <a:buChar char="§"/>
              <a:defRPr sz="2600" kern="1200">
                <a:solidFill>
                  <a:srgbClr val="800000"/>
                </a:solidFill>
                <a:latin typeface="+mn-lt"/>
                <a:ea typeface="+mn-ea"/>
                <a:cs typeface="+mn-cs"/>
              </a:defRPr>
            </a:lvl2pPr>
            <a:lvl3pPr marL="722376" indent="-228517" algn="l" rtl="0" eaLnBrk="1" latinLnBrk="0" hangingPunct="1">
              <a:spcBef>
                <a:spcPts val="300"/>
              </a:spcBef>
              <a:buClrTx/>
              <a:buFont typeface="Wingdings 2"/>
              <a:buChar char="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987552" indent="-228517" algn="l" rtl="0" eaLnBrk="1" latinLnBrk="0" hangingPunct="1">
              <a:spcBef>
                <a:spcPts val="300"/>
              </a:spcBef>
              <a:buClrTx/>
              <a:buFont typeface="Wingdings 3"/>
              <a:buChar char=""/>
              <a:defRPr sz="2200" kern="1200">
                <a:solidFill>
                  <a:srgbClr val="000090"/>
                </a:solidFill>
                <a:latin typeface="+mn-lt"/>
                <a:ea typeface="+mn-ea"/>
                <a:cs typeface="+mn-cs"/>
              </a:defRPr>
            </a:lvl4pPr>
            <a:lvl5pPr marL="1133856" indent="-210236" algn="l" rtl="0" eaLnBrk="1" latinLnBrk="0" hangingPunct="1">
              <a:spcBef>
                <a:spcPts val="300"/>
              </a:spcBef>
              <a:buClrTx/>
              <a:buFont typeface="Wingdings 2"/>
              <a:buChar char="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09316" indent="-210236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272" indent="-182814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226" indent="-182814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5181" indent="-182814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7418"/>
            <a:endParaRPr lang="en-US" sz="20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CMS Electroweak Cross Section Summary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>
                <a:solidFill>
                  <a:srgbClr val="3333CC"/>
                </a:solidFill>
                <a:latin typeface="Corbel"/>
              </a:rPr>
              <a:pPr/>
              <a:t>28</a:t>
            </a:fld>
            <a:endParaRPr lang="en-US">
              <a:solidFill>
                <a:srgbClr val="3333CC"/>
              </a:solidFill>
              <a:latin typeface="Corbe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02" y="1250557"/>
            <a:ext cx="6856960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27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Charged </a:t>
            </a:r>
            <a:r>
              <a:rPr lang="en-US" sz="3600" dirty="0" err="1" smtClean="0"/>
              <a:t>aTGCs</a:t>
            </a:r>
            <a:r>
              <a:rPr lang="en-US" sz="3600" dirty="0" smtClean="0"/>
              <a:t>: World Summary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4221" y="1143000"/>
            <a:ext cx="3039979" cy="48013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Best single LHC 7 </a:t>
            </a:r>
            <a:r>
              <a:rPr lang="en-US" dirty="0" err="1" smtClean="0"/>
              <a:t>TeV</a:t>
            </a:r>
            <a:r>
              <a:rPr lang="en-US" dirty="0" smtClean="0"/>
              <a:t> measurements equal LEP2 or </a:t>
            </a:r>
            <a:r>
              <a:rPr lang="en-US" dirty="0" err="1" smtClean="0"/>
              <a:t>Tevatron</a:t>
            </a:r>
            <a:r>
              <a:rPr lang="en-US" dirty="0" smtClean="0"/>
              <a:t> combinations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Semileptonic</a:t>
            </a:r>
            <a:r>
              <a:rPr lang="en-US" dirty="0" smtClean="0"/>
              <a:t> WW gives the best information on </a:t>
            </a:r>
            <a:r>
              <a:rPr lang="en-US" dirty="0" smtClean="0">
                <a:latin typeface="Symbol" panose="05050102010706020507" pitchFamily="18" charset="2"/>
              </a:rPr>
              <a:t>k</a:t>
            </a:r>
            <a:r>
              <a:rPr lang="en-US" dirty="0" smtClean="0"/>
              <a:t> and </a:t>
            </a:r>
            <a:r>
              <a:rPr lang="en-US" dirty="0" smtClean="0">
                <a:latin typeface="Symbol" panose="05050102010706020507" pitchFamily="18" charset="2"/>
              </a:rPr>
              <a:t>l</a:t>
            </a:r>
            <a:r>
              <a:rPr lang="en-US" dirty="0" smtClean="0"/>
              <a:t>, </a:t>
            </a:r>
            <a:r>
              <a:rPr lang="en-US" dirty="0" err="1" smtClean="0"/>
              <a:t>leptonic</a:t>
            </a:r>
            <a:r>
              <a:rPr lang="en-US" dirty="0" smtClean="0"/>
              <a:t> WW and WZ better for g.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LHC 8 </a:t>
            </a:r>
            <a:r>
              <a:rPr lang="en-US" dirty="0" err="1" smtClean="0"/>
              <a:t>TeV</a:t>
            </a:r>
            <a:r>
              <a:rPr lang="en-US" dirty="0" smtClean="0"/>
              <a:t> will provide 2-3X better constraints, eclipsing LEP2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 magnetic moment constrained to 1% level, electric </a:t>
            </a:r>
            <a:r>
              <a:rPr lang="en-US" dirty="0" err="1" smtClean="0"/>
              <a:t>quadrupole</a:t>
            </a:r>
            <a:r>
              <a:rPr lang="en-US" dirty="0" smtClean="0"/>
              <a:t> moment to 0.01% level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529609"/>
            <a:ext cx="5741802" cy="40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3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7350" y="8965"/>
            <a:ext cx="3672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</a:rPr>
              <a:t>Z and </a:t>
            </a:r>
          </a:p>
          <a:p>
            <a:r>
              <a:rPr lang="en-US" sz="5400" dirty="0" err="1" smtClean="0">
                <a:solidFill>
                  <a:schemeClr val="accent2"/>
                </a:solidFill>
              </a:rPr>
              <a:t>Drell</a:t>
            </a:r>
            <a:r>
              <a:rPr lang="en-US" sz="5400" dirty="0" smtClean="0">
                <a:solidFill>
                  <a:schemeClr val="accent2"/>
                </a:solidFill>
              </a:rPr>
              <a:t>-Yan Physics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5367707" y="6119336"/>
            <a:ext cx="37762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Digital art courtesy of Xavier </a:t>
            </a:r>
            <a:r>
              <a:rPr lang="en-US" sz="1400" dirty="0" err="1" smtClean="0"/>
              <a:t>Cortada</a:t>
            </a:r>
            <a:r>
              <a:rPr lang="en-US" sz="1400" dirty="0" smtClean="0"/>
              <a:t> (with the participation of physicist Pete Markowitz) "In search of the Higgs boson: H -&gt; </a:t>
            </a:r>
            <a:r>
              <a:rPr lang="en-US" sz="1400" dirty="0" err="1" smtClean="0"/>
              <a:t>tautau</a:t>
            </a:r>
            <a:r>
              <a:rPr lang="en-US" sz="1400" dirty="0" smtClean="0"/>
              <a:t>"</a:t>
            </a:r>
            <a:endParaRPr lang="en-US" sz="1400" dirty="0"/>
          </a:p>
        </p:txBody>
      </p:sp>
      <p:pic>
        <p:nvPicPr>
          <p:cNvPr id="4098" name="Picture 2" descr="http://cds.cern.ch/record/1541976/files/cortada_higgs-t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53" y="-255033"/>
            <a:ext cx="5394960" cy="134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Charged </a:t>
            </a:r>
            <a:r>
              <a:rPr lang="en-US" sz="3600" dirty="0" err="1" smtClean="0"/>
              <a:t>aTGCs</a:t>
            </a:r>
            <a:r>
              <a:rPr lang="en-US" sz="3600" dirty="0" smtClean="0"/>
              <a:t>: World Summary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4221" y="1143000"/>
            <a:ext cx="3039979" cy="4524315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HVV’ operators are also induced by dim 6 anomalous interactions </a:t>
            </a:r>
            <a:r>
              <a:rPr lang="en-US" dirty="0" smtClean="0">
                <a:sym typeface="Wingdings"/>
              </a:rPr>
              <a:t> Higgs </a:t>
            </a:r>
            <a:r>
              <a:rPr lang="en-US" dirty="0" err="1" smtClean="0">
                <a:latin typeface="Symbol" panose="05050102010706020507" pitchFamily="18" charset="2"/>
                <a:sym typeface="Wingdings"/>
              </a:rPr>
              <a:t>s</a:t>
            </a:r>
            <a:r>
              <a:rPr lang="en-US" dirty="0" err="1" smtClean="0">
                <a:sym typeface="Wingdings"/>
              </a:rPr>
              <a:t>BR’s</a:t>
            </a:r>
            <a:r>
              <a:rPr lang="en-US" dirty="0" smtClean="0">
                <a:sym typeface="Wingdings"/>
              </a:rPr>
              <a:t> also constrain </a:t>
            </a:r>
            <a:r>
              <a:rPr lang="en-US" dirty="0" err="1" smtClean="0">
                <a:sym typeface="Wingdings"/>
              </a:rPr>
              <a:t>aTGCs</a:t>
            </a:r>
            <a:r>
              <a:rPr lang="en-US" dirty="0" smtClean="0">
                <a:sym typeface="Wingdings"/>
              </a:rPr>
              <a:t>!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ym typeface="Wingdings"/>
              </a:rPr>
              <a:t>Full 8 </a:t>
            </a:r>
            <a:r>
              <a:rPr lang="en-US" dirty="0" err="1" smtClean="0">
                <a:sym typeface="Wingdings"/>
              </a:rPr>
              <a:t>TeV</a:t>
            </a:r>
            <a:r>
              <a:rPr lang="en-US" dirty="0" smtClean="0">
                <a:sym typeface="Wingdings"/>
              </a:rPr>
              <a:t> Higgs data has better constraining power than 7 </a:t>
            </a:r>
            <a:r>
              <a:rPr lang="en-US" dirty="0" err="1" smtClean="0">
                <a:sym typeface="Wingdings"/>
              </a:rPr>
              <a:t>TeV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dibosons</a:t>
            </a:r>
            <a:r>
              <a:rPr lang="en-US" dirty="0" smtClean="0">
                <a:sym typeface="Wingdings"/>
              </a:rPr>
              <a:t>.  8 </a:t>
            </a:r>
            <a:r>
              <a:rPr lang="en-US" dirty="0" err="1" smtClean="0">
                <a:sym typeface="Wingdings"/>
              </a:rPr>
              <a:t>TeV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dibosons</a:t>
            </a:r>
            <a:r>
              <a:rPr lang="en-US" dirty="0" smtClean="0">
                <a:sym typeface="Wingdings"/>
              </a:rPr>
              <a:t> should catch up.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ym typeface="Wingdings"/>
              </a:rPr>
              <a:t>Full Run 1 analysis should combine Higgs and </a:t>
            </a:r>
            <a:r>
              <a:rPr lang="en-US" dirty="0" err="1" smtClean="0">
                <a:sym typeface="Wingdings"/>
              </a:rPr>
              <a:t>diboson</a:t>
            </a:r>
            <a:r>
              <a:rPr lang="en-US" dirty="0" smtClean="0">
                <a:sym typeface="Wingdings"/>
              </a:rPr>
              <a:t> data in a consistent, multi-dimensionally correlated way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34200" y="786287"/>
            <a:ext cx="178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  <a:r>
              <a:rPr lang="en-US" b="1" u="sng" dirty="0">
                <a:hlinkClick r:id="rId2" tooltip="Abstract"/>
              </a:rPr>
              <a:t>arXiv:1304.1151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71600"/>
            <a:ext cx="53911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4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Neutral </a:t>
            </a:r>
            <a:r>
              <a:rPr lang="en-US" dirty="0" err="1" smtClean="0"/>
              <a:t>aTGCs</a:t>
            </a:r>
            <a:r>
              <a:rPr lang="en-US" dirty="0" smtClean="0"/>
              <a:t>:  World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221" y="1066800"/>
            <a:ext cx="3039979" cy="92333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7 </a:t>
            </a:r>
            <a:r>
              <a:rPr lang="en-US" dirty="0" err="1" smtClean="0"/>
              <a:t>TeV</a:t>
            </a:r>
            <a:r>
              <a:rPr lang="en-US" dirty="0" smtClean="0"/>
              <a:t> </a:t>
            </a:r>
            <a:r>
              <a:rPr lang="en-US" dirty="0" err="1" smtClean="0"/>
              <a:t>Z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 (</a:t>
            </a:r>
            <a:r>
              <a:rPr lang="en-US" dirty="0" err="1" smtClean="0"/>
              <a:t>vv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) world-leading in </a:t>
            </a:r>
            <a:r>
              <a:rPr lang="en-US" dirty="0" err="1" smtClean="0"/>
              <a:t>ZZ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/</a:t>
            </a:r>
            <a:r>
              <a:rPr lang="en-US" dirty="0" err="1" smtClean="0"/>
              <a:t>Z</a:t>
            </a:r>
            <a:r>
              <a:rPr lang="en-US" dirty="0" err="1" smtClean="0">
                <a:latin typeface="Symbol" panose="05050102010706020507" pitchFamily="18" charset="2"/>
              </a:rPr>
              <a:t>gg</a:t>
            </a:r>
            <a:r>
              <a:rPr lang="en-US" dirty="0" smtClean="0"/>
              <a:t> sensitivity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31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14400"/>
            <a:ext cx="4229985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4206230" cy="301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105400" y="4247495"/>
            <a:ext cx="3039979" cy="64633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8</a:t>
            </a:r>
            <a:r>
              <a:rPr lang="en-US" dirty="0" smtClean="0"/>
              <a:t> </a:t>
            </a:r>
            <a:r>
              <a:rPr lang="en-US" dirty="0" err="1" smtClean="0"/>
              <a:t>TeV</a:t>
            </a:r>
            <a:r>
              <a:rPr lang="en-US" dirty="0" smtClean="0"/>
              <a:t> ZZ (4l) world-leading in ZZZ sensitivity</a:t>
            </a:r>
          </a:p>
        </p:txBody>
      </p:sp>
    </p:spTree>
    <p:extLst>
      <p:ext uri="{BB962C8B-B14F-4D97-AF65-F5344CB8AC3E}">
        <p14:creationId xmlns:p14="http://schemas.microsoft.com/office/powerpoint/2010/main" val="12551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7350" y="8965"/>
            <a:ext cx="36721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accent2"/>
                </a:solidFill>
              </a:rPr>
              <a:t>Tribosons</a:t>
            </a:r>
            <a:r>
              <a:rPr lang="en-US" sz="5400" dirty="0" smtClean="0">
                <a:solidFill>
                  <a:schemeClr val="accent2"/>
                </a:solidFill>
              </a:rPr>
              <a:t>, VBS, and </a:t>
            </a:r>
          </a:p>
          <a:p>
            <a:r>
              <a:rPr lang="en-US" sz="5400" dirty="0" smtClean="0">
                <a:solidFill>
                  <a:schemeClr val="accent2"/>
                </a:solidFill>
              </a:rPr>
              <a:t>Quartic Gauge Couplings</a:t>
            </a:r>
          </a:p>
        </p:txBody>
      </p:sp>
      <p:sp>
        <p:nvSpPr>
          <p:cNvPr id="5" name="Rectangle 4"/>
          <p:cNvSpPr/>
          <p:nvPr/>
        </p:nvSpPr>
        <p:spPr>
          <a:xfrm>
            <a:off x="5367707" y="6119336"/>
            <a:ext cx="37762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Digital art courtesy of Xavier </a:t>
            </a:r>
            <a:r>
              <a:rPr lang="en-US" sz="1400" dirty="0" err="1" smtClean="0"/>
              <a:t>Cortada</a:t>
            </a:r>
            <a:r>
              <a:rPr lang="en-US" sz="1400" dirty="0" smtClean="0"/>
              <a:t> (with the participation of physicist Pete Markowitz) "In search of the Higgs boson: H -&gt; WW"</a:t>
            </a:r>
            <a:endParaRPr lang="en-US" sz="1400" dirty="0"/>
          </a:p>
        </p:txBody>
      </p:sp>
      <p:pic>
        <p:nvPicPr>
          <p:cNvPr id="7170" name="Picture 2" descr="http://cds.cern.ch/record/1541973/files/cortada_higgs-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77001"/>
            <a:ext cx="5394960" cy="134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5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Effective Field Theory Revisited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65221" y="838200"/>
            <a:ext cx="8526379" cy="397031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 has 4 EW quartic interactions (QGCs):  WWWW, WWZZ, </a:t>
            </a:r>
            <a:r>
              <a:rPr lang="en-US" dirty="0" err="1" smtClean="0"/>
              <a:t>WW</a:t>
            </a:r>
            <a:r>
              <a:rPr lang="en-US" dirty="0" err="1" smtClean="0">
                <a:latin typeface="Symbol" panose="05050102010706020507" pitchFamily="18" charset="2"/>
              </a:rPr>
              <a:t>gg</a:t>
            </a:r>
            <a:r>
              <a:rPr lang="en-US" dirty="0" smtClean="0"/>
              <a:t>, and </a:t>
            </a:r>
            <a:r>
              <a:rPr lang="en-US" dirty="0" err="1" smtClean="0"/>
              <a:t>WWZ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Dim 6 OPE has QGC correlated with </a:t>
            </a:r>
            <a:r>
              <a:rPr lang="en-US" dirty="0" err="1" smtClean="0"/>
              <a:t>TGC</a:t>
            </a:r>
            <a:r>
              <a:rPr lang="en-US" dirty="0" err="1" smtClean="0">
                <a:sym typeface="Wingdings"/>
              </a:rPr>
              <a:t>dibosons</a:t>
            </a:r>
            <a:r>
              <a:rPr lang="en-US" dirty="0" smtClean="0">
                <a:sym typeface="Wingdings"/>
              </a:rPr>
              <a:t> dominate their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/>
              </a:rPr>
              <a:t>Suppose new physics is suppressed at Dim 6.  Then Dim 8 OPE is leading contribution and many more terms respect gauge and custodial symmetries.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/>
              </a:rPr>
              <a:t>19 new quartic terms become relevant at Dim 8 with various contributions to 4 boson interactions.  Neutral 4 boson vertices can be non-zero (ZZZZ, </a:t>
            </a:r>
            <a:r>
              <a:rPr lang="en-US" dirty="0" err="1" smtClean="0">
                <a:sym typeface="Wingdings"/>
              </a:rPr>
              <a:t>ZZZ</a:t>
            </a:r>
            <a:r>
              <a:rPr lang="en-US" dirty="0" err="1" smtClean="0">
                <a:latin typeface="Symbol" panose="05050102010706020507" pitchFamily="18" charset="2"/>
                <a:sym typeface="Wingdings"/>
              </a:rPr>
              <a:t>g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ZZ</a:t>
            </a:r>
            <a:r>
              <a:rPr lang="en-US" dirty="0" err="1" smtClean="0">
                <a:latin typeface="Symbol" panose="05050102010706020507" pitchFamily="18" charset="2"/>
                <a:sym typeface="Wingdings"/>
              </a:rPr>
              <a:t>gg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Z</a:t>
            </a:r>
            <a:r>
              <a:rPr lang="en-US" dirty="0" err="1" smtClean="0">
                <a:latin typeface="Symbol" panose="05050102010706020507" pitchFamily="18" charset="2"/>
                <a:sym typeface="Wingdings"/>
              </a:rPr>
              <a:t>ggg</a:t>
            </a:r>
            <a:r>
              <a:rPr lang="en-US" dirty="0" smtClean="0">
                <a:sym typeface="Wingdings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/>
              </a:rPr>
              <a:t>Explore QGCs in </a:t>
            </a:r>
            <a:r>
              <a:rPr lang="en-US" dirty="0" err="1" smtClean="0">
                <a:sym typeface="Wingdings"/>
              </a:rPr>
              <a:t>triboson</a:t>
            </a:r>
            <a:r>
              <a:rPr lang="en-US" dirty="0" smtClean="0">
                <a:sym typeface="Wingdings"/>
              </a:rPr>
              <a:t> production and vector-boson scattering (VBS)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 strong interactions (partially) responsible for EWSB at the </a:t>
            </a:r>
            <a:r>
              <a:rPr lang="en-US" dirty="0" err="1" smtClean="0"/>
              <a:t>TeV</a:t>
            </a:r>
            <a:r>
              <a:rPr lang="en-US" dirty="0" smtClean="0"/>
              <a:t> scale could also primarily manifest as  anomalous VBS 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33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1" y="4724398"/>
            <a:ext cx="9052560" cy="175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28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WW QGC via two-photon production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826" y="1771992"/>
            <a:ext cx="52292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05400" y="1091004"/>
            <a:ext cx="2746265" cy="64633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dirty="0" smtClean="0"/>
              <a:t>Two photon production</a:t>
            </a:r>
          </a:p>
          <a:p>
            <a:r>
              <a:rPr lang="en-US" dirty="0"/>
              <a:t>o</a:t>
            </a:r>
            <a:r>
              <a:rPr lang="en-US" dirty="0" smtClean="0"/>
              <a:t>f WW (s, t, and u channel)</a:t>
            </a:r>
          </a:p>
        </p:txBody>
      </p:sp>
      <p:sp>
        <p:nvSpPr>
          <p:cNvPr id="16" name="Oval 15"/>
          <p:cNvSpPr/>
          <p:nvPr/>
        </p:nvSpPr>
        <p:spPr>
          <a:xfrm>
            <a:off x="3276600" y="1277034"/>
            <a:ext cx="2286000" cy="24567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A606-6B17-4691-8016-40E0E0EB8657}" type="slidenum">
              <a:rPr lang="en-US" smtClean="0"/>
              <a:t>34</a:t>
            </a:fld>
            <a:endParaRPr 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39" y="3931920"/>
            <a:ext cx="3016624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https://twiki.cern.ch/twiki/pub/CMSPublic/PhysicsResultsFSQ12010/EventDisplay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207" t="-5339" r="52207" b="-5339"/>
          <a:stretch/>
        </p:blipFill>
        <p:spPr bwMode="auto">
          <a:xfrm>
            <a:off x="-576720" y="3771899"/>
            <a:ext cx="669607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200" y="853581"/>
            <a:ext cx="2695117" cy="563231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First search for photon-photon scattering production of WW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WW</a:t>
            </a:r>
            <a:r>
              <a:rPr lang="en-US" dirty="0" err="1" smtClean="0">
                <a:latin typeface="Symbol" pitchFamily="18" charset="2"/>
              </a:rPr>
              <a:t>gg</a:t>
            </a:r>
            <a:r>
              <a:rPr lang="en-US" dirty="0" smtClean="0"/>
              <a:t> quartic gauge coupling one of the </a:t>
            </a:r>
            <a:r>
              <a:rPr lang="en-US" dirty="0" smtClean="0"/>
              <a:t>amplitudes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Two </a:t>
            </a:r>
            <a:r>
              <a:rPr lang="en-US" dirty="0" err="1"/>
              <a:t>e</a:t>
            </a:r>
            <a:r>
              <a:rPr lang="en-US" dirty="0" err="1">
                <a:latin typeface="Symbol" panose="05050102010706020507" pitchFamily="18" charset="2"/>
              </a:rPr>
              <a:t>m</a:t>
            </a:r>
            <a:r>
              <a:rPr lang="en-US" dirty="0"/>
              <a:t> events observed </a:t>
            </a:r>
            <a:r>
              <a:rPr lang="en-US" b="1" dirty="0"/>
              <a:t>with no UE </a:t>
            </a:r>
            <a:r>
              <a:rPr lang="en-US" b="1" dirty="0" smtClean="0"/>
              <a:t>present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First quartic gauge coupling limits at LHC; </a:t>
            </a:r>
            <a:r>
              <a:rPr lang="en-US" dirty="0" err="1"/>
              <a:t>WW</a:t>
            </a:r>
            <a:r>
              <a:rPr lang="en-US" dirty="0" err="1">
                <a:latin typeface="Symbol" panose="05050102010706020507" pitchFamily="18" charset="2"/>
              </a:rPr>
              <a:t>gg</a:t>
            </a:r>
            <a:r>
              <a:rPr lang="en-US" dirty="0"/>
              <a:t> limit two orders better than LEP or </a:t>
            </a:r>
            <a:r>
              <a:rPr lang="en-US" dirty="0" err="1"/>
              <a:t>Tevatron</a:t>
            </a:r>
            <a:r>
              <a:rPr lang="en-US" dirty="0"/>
              <a:t>!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orward proton tagging in Run 2 will improve sensitivity further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81200" y="3733800"/>
            <a:ext cx="914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32556" y="721765"/>
            <a:ext cx="222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5"/>
              </a:rPr>
              <a:t>JHEP 1307 (2013) 116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Triboson</a:t>
            </a:r>
            <a:r>
              <a:rPr lang="en-US" dirty="0" smtClean="0"/>
              <a:t> search in </a:t>
            </a:r>
            <a:r>
              <a:rPr lang="en-US" dirty="0" err="1" smtClean="0"/>
              <a:t>WW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 and </a:t>
            </a:r>
            <a:r>
              <a:rPr lang="en-US" dirty="0" err="1" smtClean="0"/>
              <a:t>WZ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21" y="1066800"/>
            <a:ext cx="7436757" cy="92333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Extend the </a:t>
            </a:r>
            <a:r>
              <a:rPr lang="en-US" dirty="0" err="1" smtClean="0"/>
              <a:t>semileptonic</a:t>
            </a:r>
            <a:r>
              <a:rPr lang="en-US" dirty="0" smtClean="0"/>
              <a:t> WW search by selecting a subset with a high PT photon (&gt;30 </a:t>
            </a:r>
            <a:r>
              <a:rPr lang="en-US" dirty="0" err="1" smtClean="0"/>
              <a:t>GeV</a:t>
            </a:r>
            <a:r>
              <a:rPr lang="en-US" dirty="0" smtClean="0"/>
              <a:t>).  </a:t>
            </a:r>
            <a:r>
              <a:rPr lang="en-US" dirty="0" err="1" smtClean="0"/>
              <a:t>Triboson</a:t>
            </a:r>
            <a:r>
              <a:rPr lang="en-US" dirty="0" smtClean="0"/>
              <a:t> final state is an admixture of QGC, TGC, and double </a:t>
            </a:r>
            <a:r>
              <a:rPr lang="en-US" dirty="0" err="1" smtClean="0"/>
              <a:t>radiative</a:t>
            </a:r>
            <a:r>
              <a:rPr lang="en-US" dirty="0" smtClean="0"/>
              <a:t> events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00800" y="0"/>
            <a:ext cx="224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CMS-PAS-SMP-13-009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90130"/>
            <a:ext cx="8961120" cy="294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" y="4783898"/>
            <a:ext cx="69056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5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Triboson</a:t>
            </a:r>
            <a:r>
              <a:rPr lang="en-US" dirty="0" smtClean="0"/>
              <a:t> search in </a:t>
            </a:r>
            <a:r>
              <a:rPr lang="en-US" dirty="0" err="1" smtClean="0"/>
              <a:t>WW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 and </a:t>
            </a:r>
            <a:r>
              <a:rPr lang="en-US" dirty="0" err="1" smtClean="0"/>
              <a:t>WZ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21" y="1066800"/>
            <a:ext cx="7436757" cy="92333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Dim 6 and Dim 8 operators will exhibit a high PT tail for the photon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Can interpret results in both dim 6 (k’s) and dim 8 (f’s) picture.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00800" y="0"/>
            <a:ext cx="224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CMS-PAS-SMP-13-009</a:t>
            </a:r>
            <a:endParaRPr lang="en-US" dirty="0"/>
          </a:p>
        </p:txBody>
      </p:sp>
      <p:pic>
        <p:nvPicPr>
          <p:cNvPr id="9220" name="Picture 4" descr="mu_limit_inpu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20290"/>
            <a:ext cx="5803909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43200"/>
            <a:ext cx="25527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7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Triboson</a:t>
            </a:r>
            <a:r>
              <a:rPr lang="en-US" dirty="0" smtClean="0"/>
              <a:t> search in </a:t>
            </a:r>
            <a:r>
              <a:rPr lang="en-US" dirty="0" err="1" smtClean="0"/>
              <a:t>WW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 and </a:t>
            </a:r>
            <a:r>
              <a:rPr lang="en-US" dirty="0" err="1" smtClean="0"/>
              <a:t>WZ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endParaRPr lang="en-US" dirty="0">
              <a:latin typeface="Symbol" panose="05050102010706020507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21" y="1066800"/>
            <a:ext cx="3039979" cy="175432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Photon PT exhibits no anomalous high PT tail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Cross section UL on SM </a:t>
            </a:r>
            <a:r>
              <a:rPr lang="en-US" dirty="0" err="1" smtClean="0"/>
              <a:t>triboson</a:t>
            </a:r>
            <a:r>
              <a:rPr lang="en-US" dirty="0" smtClean="0"/>
              <a:t> rate is 3.4XSM (&lt;241 </a:t>
            </a:r>
            <a:r>
              <a:rPr lang="en-US" dirty="0" err="1" smtClean="0"/>
              <a:t>fb</a:t>
            </a:r>
            <a:r>
              <a:rPr lang="en-US" dirty="0" smtClean="0"/>
              <a:t>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00800" y="0"/>
            <a:ext cx="224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CMS-PAS-SMP-13-009</a:t>
            </a:r>
            <a:endParaRPr lang="en-US" dirty="0"/>
          </a:p>
        </p:txBody>
      </p:sp>
      <p:pic>
        <p:nvPicPr>
          <p:cNvPr id="10242" name="Picture 2" descr="mu_Photon_et_aQGC_lo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734" y="838200"/>
            <a:ext cx="301544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l_Photon_et_aQGC_lo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38" y="838200"/>
            <a:ext cx="301608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able3_EvtYiel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35" y="3835678"/>
            <a:ext cx="5736789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4" y="4038600"/>
            <a:ext cx="308452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7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Quartic Gauge Couplings: World Summary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4221" y="1841480"/>
            <a:ext cx="3039979" cy="3693319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WW</a:t>
            </a:r>
            <a:r>
              <a:rPr lang="en-US" dirty="0" err="1" smtClean="0">
                <a:latin typeface="Symbol" panose="05050102010706020507" pitchFamily="18" charset="2"/>
              </a:rPr>
              <a:t>gg</a:t>
            </a:r>
            <a:r>
              <a:rPr lang="en-US" dirty="0" smtClean="0"/>
              <a:t> constraint is now dominated by CMS exclusive WW production result.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WWZ</a:t>
            </a:r>
            <a:r>
              <a:rPr lang="en-US" dirty="0" err="1" smtClean="0">
                <a:latin typeface="Symbol" panose="05050102010706020507" pitchFamily="18" charset="2"/>
              </a:rPr>
              <a:t>g</a:t>
            </a:r>
            <a:r>
              <a:rPr lang="en-US" dirty="0" smtClean="0"/>
              <a:t> explored for the first time (f</a:t>
            </a:r>
            <a:r>
              <a:rPr lang="en-US" baseline="-25000" dirty="0" smtClean="0"/>
              <a:t>T,0</a:t>
            </a:r>
            <a:r>
              <a:rPr lang="en-US" dirty="0" smtClean="0"/>
              <a:t>).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Present limits do not correspond to </a:t>
            </a:r>
            <a:r>
              <a:rPr lang="en-US" dirty="0" smtClean="0"/>
              <a:t>meaningfully high energy </a:t>
            </a:r>
            <a:r>
              <a:rPr lang="en-US" dirty="0" smtClean="0"/>
              <a:t>scales or </a:t>
            </a:r>
            <a:r>
              <a:rPr lang="en-US" dirty="0" err="1" smtClean="0"/>
              <a:t>perturbative</a:t>
            </a:r>
            <a:r>
              <a:rPr lang="en-US" dirty="0" smtClean="0"/>
              <a:t>, unitary coupling </a:t>
            </a:r>
            <a:r>
              <a:rPr lang="en-US" dirty="0" smtClean="0"/>
              <a:t>regime.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38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74312"/>
            <a:ext cx="5635203" cy="384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54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Towards VBS: </a:t>
            </a:r>
            <a:r>
              <a:rPr lang="en-US" dirty="0" smtClean="0"/>
              <a:t>VBF </a:t>
            </a:r>
            <a:r>
              <a:rPr lang="en-US" dirty="0" smtClean="0"/>
              <a:t>Z production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914400"/>
            <a:ext cx="3129395" cy="563231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Comprehensive study of </a:t>
            </a:r>
            <a:r>
              <a:rPr lang="en-US" dirty="0" err="1" smtClean="0"/>
              <a:t>Z+forward</a:t>
            </a:r>
            <a:r>
              <a:rPr lang="en-US" dirty="0" smtClean="0"/>
              <a:t> </a:t>
            </a:r>
            <a:r>
              <a:rPr lang="en-US" dirty="0" err="1" smtClean="0"/>
              <a:t>dijet</a:t>
            </a:r>
            <a:r>
              <a:rPr lang="en-US" dirty="0" smtClean="0"/>
              <a:t> production at </a:t>
            </a:r>
            <a:r>
              <a:rPr lang="en-US" dirty="0" smtClean="0"/>
              <a:t>7 and 8 </a:t>
            </a:r>
            <a:r>
              <a:rPr lang="en-US" dirty="0" err="1" smtClean="0"/>
              <a:t>TeV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VBF Z one of the interfering amplitudes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Z+2jet events selected with “VBF topology”: large </a:t>
            </a:r>
            <a:r>
              <a:rPr lang="en-US" dirty="0" err="1" smtClean="0"/>
              <a:t>dijet</a:t>
            </a:r>
            <a:r>
              <a:rPr lang="en-US" dirty="0" smtClean="0"/>
              <a:t> mass, large </a:t>
            </a:r>
            <a:r>
              <a:rPr lang="en-US" dirty="0" err="1" smtClean="0"/>
              <a:t>dijet</a:t>
            </a:r>
            <a:r>
              <a:rPr lang="en-US" dirty="0" smtClean="0"/>
              <a:t> </a:t>
            </a:r>
            <a:r>
              <a:rPr lang="en-US" dirty="0" err="1" smtClean="0">
                <a:latin typeface="Symbol" panose="05050102010706020507" pitchFamily="18" charset="2"/>
              </a:rPr>
              <a:t>D</a:t>
            </a:r>
            <a:r>
              <a:rPr lang="en-US" dirty="0" err="1" smtClean="0"/>
              <a:t>y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Small S/B enhanced with BDT selection exploiting all Z+2jet kinematics</a:t>
            </a:r>
          </a:p>
          <a:p>
            <a:endParaRPr lang="en-US" dirty="0"/>
          </a:p>
          <a:p>
            <a:r>
              <a:rPr lang="en-US" dirty="0" smtClean="0"/>
              <a:t>5 sigma signal for electroweak </a:t>
            </a:r>
            <a:r>
              <a:rPr lang="en-US" dirty="0" err="1" smtClean="0"/>
              <a:t>Z+jet</a:t>
            </a:r>
            <a:r>
              <a:rPr lang="en-US" dirty="0" smtClean="0"/>
              <a:t> production observed, fully consistent with SM </a:t>
            </a:r>
          </a:p>
          <a:p>
            <a:endParaRPr lang="en-US" dirty="0"/>
          </a:p>
          <a:p>
            <a:r>
              <a:rPr lang="en-US" dirty="0" smtClean="0"/>
              <a:t>TGC potential under study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066800"/>
            <a:ext cx="5676543" cy="192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57601" y="685800"/>
            <a:ext cx="5257800" cy="36933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Purely electroweak Z </a:t>
            </a:r>
            <a:r>
              <a:rPr lang="en-US" dirty="0" smtClean="0"/>
              <a:t>+ 2 jets (interfering)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429000" y="896034"/>
            <a:ext cx="2286000" cy="24567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A606-6B17-4691-8016-40E0E0EB865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81800" y="68894"/>
            <a:ext cx="2182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CMS-PAS-FSQ-12-035</a:t>
            </a:r>
            <a:endParaRPr lang="en-US" dirty="0"/>
          </a:p>
        </p:txBody>
      </p:sp>
      <p:pic>
        <p:nvPicPr>
          <p:cNvPr id="12292" name="Picture 4" descr="https://twiki.cern.ch/twiki/pub/CMSPublic/PhysicsResultsFSQ12035/BDT_fit_Allysta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58" y="3282237"/>
            <a:ext cx="3506452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73653" y="3740880"/>
            <a:ext cx="2453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Symbol" panose="05050102010706020507" pitchFamily="18" charset="2"/>
              </a:rPr>
              <a:t>s</a:t>
            </a:r>
            <a:r>
              <a:rPr lang="en-US" dirty="0" err="1" smtClean="0"/>
              <a:t>EWK</a:t>
            </a:r>
            <a:r>
              <a:rPr lang="en-US" dirty="0" smtClean="0"/>
              <a:t> = 226 ± 26 stat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± 35 </a:t>
            </a:r>
            <a:r>
              <a:rPr lang="en-US" dirty="0" err="1" smtClean="0"/>
              <a:t>syst</a:t>
            </a:r>
            <a:r>
              <a:rPr lang="en-US" dirty="0" smtClean="0"/>
              <a:t> </a:t>
            </a:r>
            <a:r>
              <a:rPr lang="en-US" dirty="0" err="1" smtClean="0"/>
              <a:t>fb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>
                <a:latin typeface="Symbol" panose="05050102010706020507" pitchFamily="18" charset="2"/>
              </a:rPr>
              <a:t>s</a:t>
            </a:r>
            <a:r>
              <a:rPr lang="en-US" dirty="0" err="1" smtClean="0"/>
              <a:t>VBFNLO</a:t>
            </a:r>
            <a:r>
              <a:rPr lang="en-US" dirty="0" smtClean="0"/>
              <a:t> = 239 </a:t>
            </a:r>
            <a:r>
              <a:rPr lang="en-US" dirty="0" err="1" smtClean="0"/>
              <a:t>fb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0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https://twiki.cern.ch/twiki/pub/CMSPublic/PhysicsResultsSMP13003/correctedDielectronYiel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429000"/>
            <a:ext cx="353285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Z and </a:t>
            </a:r>
            <a:r>
              <a:rPr lang="en-US" dirty="0" err="1" smtClean="0"/>
              <a:t>Drell</a:t>
            </a:r>
            <a:r>
              <a:rPr lang="en-US" dirty="0" smtClean="0"/>
              <a:t>-Yan Production at LHC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219200"/>
            <a:ext cx="3039979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Z/</a:t>
            </a:r>
            <a:r>
              <a:rPr lang="en-US" dirty="0" err="1" smtClean="0"/>
              <a:t>Drell</a:t>
            </a:r>
            <a:r>
              <a:rPr lang="en-US" dirty="0" smtClean="0"/>
              <a:t>-Yan production at LHC gives us 1M </a:t>
            </a:r>
            <a:r>
              <a:rPr lang="en-US" dirty="0" err="1" smtClean="0"/>
              <a:t>dilepton</a:t>
            </a:r>
            <a:r>
              <a:rPr lang="en-US" dirty="0" smtClean="0"/>
              <a:t> events/</a:t>
            </a:r>
            <a:r>
              <a:rPr lang="en-US" dirty="0" err="1" smtClean="0"/>
              <a:t>fb</a:t>
            </a:r>
            <a:r>
              <a:rPr lang="en-US" dirty="0" smtClean="0"/>
              <a:t> with high efficiency and purity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Collected with 14/9 </a:t>
            </a:r>
            <a:r>
              <a:rPr lang="en-US" dirty="0" err="1" smtClean="0"/>
              <a:t>GeV</a:t>
            </a:r>
            <a:r>
              <a:rPr lang="en-US" dirty="0" smtClean="0"/>
              <a:t> </a:t>
            </a:r>
            <a:r>
              <a:rPr lang="en-US" dirty="0" err="1" smtClean="0"/>
              <a:t>muon</a:t>
            </a:r>
            <a:r>
              <a:rPr lang="en-US" dirty="0" smtClean="0"/>
              <a:t> PT and 20/10 </a:t>
            </a:r>
            <a:r>
              <a:rPr lang="en-US" dirty="0" err="1" smtClean="0"/>
              <a:t>GeV</a:t>
            </a:r>
            <a:r>
              <a:rPr lang="en-US" dirty="0" smtClean="0"/>
              <a:t> electron PT offline selection, with </a:t>
            </a:r>
            <a:r>
              <a:rPr lang="en-US" dirty="0" err="1" smtClean="0"/>
              <a:t>muon</a:t>
            </a:r>
            <a:r>
              <a:rPr lang="en-US" dirty="0" smtClean="0"/>
              <a:t> (electron) |</a:t>
            </a:r>
            <a:r>
              <a:rPr lang="en-US" dirty="0" smtClean="0">
                <a:latin typeface="Symbol" panose="05050102010706020507" pitchFamily="18" charset="2"/>
              </a:rPr>
              <a:t>h</a:t>
            </a:r>
            <a:r>
              <a:rPr lang="en-US" dirty="0" smtClean="0"/>
              <a:t>| &lt; 2.4 (2.5)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Efficiency estimated in situ using “tag-and-probe” methods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Small backgrounds from emu and same-sign control samples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4</a:t>
            </a:fld>
            <a:endParaRPr lang="en-US" dirty="0"/>
          </a:p>
        </p:txBody>
      </p:sp>
      <p:pic>
        <p:nvPicPr>
          <p:cNvPr id="17410" name="Picture 2" descr="https://twiki.cern.ch/twiki/pub/CMSPublic/PhysicsResultsSMP13003/correctedDimuonYiel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990600"/>
            <a:ext cx="3508026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49136" y="849868"/>
            <a:ext cx="229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CMS-PAS-SMP-13-003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673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Towards VBS: W</a:t>
            </a:r>
            <a:r>
              <a:rPr lang="en-US" dirty="0" smtClean="0"/>
              <a:t>Z projections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A606-6B17-4691-8016-40E0E0EB8657}" type="slidenum">
              <a:rPr lang="en-US" smtClean="0"/>
              <a:t>40</a:t>
            </a:fld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73" y="744046"/>
            <a:ext cx="4025509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57800"/>
            <a:ext cx="393317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1627" y="883085"/>
            <a:ext cx="3129395" cy="397031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dirty="0" smtClean="0"/>
              <a:t>ECFA study to understand WZ VBS production</a:t>
            </a:r>
          </a:p>
          <a:p>
            <a:endParaRPr lang="en-US" dirty="0"/>
          </a:p>
          <a:p>
            <a:r>
              <a:rPr lang="en-US" dirty="0" smtClean="0"/>
              <a:t>Select 3 lepton events with “VBF </a:t>
            </a:r>
            <a:r>
              <a:rPr lang="en-US" dirty="0" err="1" smtClean="0"/>
              <a:t>dijet</a:t>
            </a:r>
            <a:r>
              <a:rPr lang="en-US" dirty="0" smtClean="0"/>
              <a:t>” (</a:t>
            </a:r>
            <a:r>
              <a:rPr lang="en-US" dirty="0" err="1" smtClean="0"/>
              <a:t>dijet</a:t>
            </a:r>
            <a:r>
              <a:rPr lang="en-US" dirty="0" smtClean="0"/>
              <a:t> mass &gt; 600 </a:t>
            </a:r>
            <a:r>
              <a:rPr lang="en-US" dirty="0" err="1" smtClean="0"/>
              <a:t>GeV</a:t>
            </a:r>
            <a:r>
              <a:rPr lang="en-US" dirty="0" smtClean="0"/>
              <a:t>, |</a:t>
            </a:r>
            <a:r>
              <a:rPr lang="en-US" dirty="0" err="1" smtClean="0">
                <a:latin typeface="Symbol" panose="05050102010706020507" pitchFamily="18" charset="2"/>
              </a:rPr>
              <a:t>D</a:t>
            </a:r>
            <a:r>
              <a:rPr lang="en-US" dirty="0" err="1" smtClean="0"/>
              <a:t>y</a:t>
            </a:r>
            <a:r>
              <a:rPr lang="en-US" dirty="0" smtClean="0"/>
              <a:t>| &gt; 4</a:t>
            </a:r>
          </a:p>
          <a:p>
            <a:endParaRPr lang="en-US" dirty="0"/>
          </a:p>
          <a:p>
            <a:r>
              <a:rPr lang="en-US" dirty="0" smtClean="0"/>
              <a:t>5 sigma SM observation expected with 185/fb@14 </a:t>
            </a:r>
            <a:r>
              <a:rPr lang="en-US" dirty="0" err="1" smtClean="0"/>
              <a:t>TeV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5 sigma anomalous dim 8 production at the 1 </a:t>
            </a:r>
            <a:r>
              <a:rPr lang="en-US" dirty="0" err="1" smtClean="0"/>
              <a:t>TeV</a:t>
            </a:r>
            <a:r>
              <a:rPr lang="en-US" dirty="0" smtClean="0"/>
              <a:t> scale possible in Phase 1  (2 </a:t>
            </a:r>
            <a:r>
              <a:rPr lang="en-US" dirty="0" err="1" smtClean="0"/>
              <a:t>TeV</a:t>
            </a:r>
            <a:r>
              <a:rPr lang="en-US" dirty="0" smtClean="0"/>
              <a:t> in Phase 2)</a:t>
            </a:r>
            <a:endParaRPr lang="en-US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373" y="3810000"/>
            <a:ext cx="4254800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7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22098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" y="780157"/>
            <a:ext cx="6324600" cy="563231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The LHC Run 1 dataset has provided an enormous range of opportunities to test the electroweak interactions.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W and Z physics provide precision tests of PDFs and NNLO QCD + NLO EWK calculations, with future potential to explore the precision electroweak sector as well.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The LHC is now the leading laboratory for exploring the gauge boson self-interactions.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Now poised to explore vector boson scattering phenomena and directly test electroweak symmetry breaking.</a:t>
            </a:r>
          </a:p>
        </p:txBody>
      </p:sp>
      <p:pic>
        <p:nvPicPr>
          <p:cNvPr id="4" name="Picture 4" descr="https://cds.cern.ch/record/1541977/files/cortada_higgs-z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534" y="0"/>
            <a:ext cx="26700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&lt;#&gt;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7350" y="8965"/>
            <a:ext cx="367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</a:rPr>
              <a:t>Backups</a:t>
            </a:r>
          </a:p>
        </p:txBody>
      </p:sp>
      <p:pic>
        <p:nvPicPr>
          <p:cNvPr id="1028" name="Picture 4" descr="https://cds.cern.ch/record/1541977/files/cortada_higgs-z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00800"/>
            <a:ext cx="5376672" cy="134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20AC6-C2C4-435E-8E2C-FA975A28775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Effective Field Theory Revisited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43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8961120" cy="491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37033" y="928248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Dim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2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Z and </a:t>
            </a:r>
            <a:r>
              <a:rPr lang="en-US" dirty="0" err="1" smtClean="0"/>
              <a:t>Drell</a:t>
            </a:r>
            <a:r>
              <a:rPr lang="en-US" dirty="0" smtClean="0"/>
              <a:t>-Yan Production at LHC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221" y="1143000"/>
            <a:ext cx="3039979" cy="5632311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Differential cross section vs. mass measured at 7 </a:t>
            </a:r>
            <a:r>
              <a:rPr lang="en-US" dirty="0" err="1" smtClean="0"/>
              <a:t>TeV</a:t>
            </a:r>
            <a:r>
              <a:rPr lang="en-US" dirty="0" smtClean="0"/>
              <a:t>, from 15-1500 </a:t>
            </a:r>
            <a:r>
              <a:rPr lang="en-US" dirty="0" err="1" smtClean="0"/>
              <a:t>GeV</a:t>
            </a:r>
            <a:r>
              <a:rPr lang="en-US" dirty="0" smtClean="0"/>
              <a:t> in mass.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e</a:t>
            </a:r>
            <a:r>
              <a:rPr lang="en-US" dirty="0" err="1" smtClean="0"/>
              <a:t>e</a:t>
            </a:r>
            <a:r>
              <a:rPr lang="en-US" dirty="0" smtClean="0"/>
              <a:t>, </a:t>
            </a:r>
            <a:r>
              <a:rPr lang="en-US" dirty="0" err="1" smtClean="0"/>
              <a:t>mumu</a:t>
            </a:r>
            <a:r>
              <a:rPr lang="en-US" dirty="0" smtClean="0"/>
              <a:t> in agreement with each other and with the Standard Model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NNLO QCD corrections are important at low mass (mostly boosted events)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NLO EWK corrections and photon-induced production (green band) now important at  all masses.  Photon PDF (NNPDF 2.3) is now needed!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5</a:t>
            </a:fld>
            <a:endParaRPr lang="en-US" dirty="0"/>
          </a:p>
        </p:txBody>
      </p:sp>
      <p:pic>
        <p:nvPicPr>
          <p:cNvPr id="11266" name="Picture 2" descr="https://twiki.cern.ch/twiki/pub/CMSPublic/PhysicsResultsSMP13003/shaper1D_eeMum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041" y="1066800"/>
            <a:ext cx="5688696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77000" y="811339"/>
            <a:ext cx="229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CMS-PAS-SMP-13-003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1184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Z and </a:t>
            </a:r>
            <a:r>
              <a:rPr lang="en-US" dirty="0" err="1" smtClean="0"/>
              <a:t>Drell</a:t>
            </a:r>
            <a:r>
              <a:rPr lang="en-US" dirty="0" smtClean="0"/>
              <a:t>-Yan Production at LHC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221" y="1294686"/>
            <a:ext cx="3039979" cy="480131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Double-differential cross section in M and y measured for the first time at LHC (</a:t>
            </a:r>
            <a:r>
              <a:rPr lang="en-US" dirty="0" err="1" smtClean="0"/>
              <a:t>dimuons</a:t>
            </a:r>
            <a:r>
              <a:rPr lang="en-US" dirty="0" smtClean="0"/>
              <a:t> only)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Unfolded to the pre-FSR “Born level” 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NNLO QCD effects are visible at low mass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Expected to have an impact on sea quark PDFs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Combined with W data, can extract strange quark PDF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6</a:t>
            </a:fld>
            <a:endParaRPr lang="en-US" dirty="0"/>
          </a:p>
        </p:txBody>
      </p:sp>
      <p:pic>
        <p:nvPicPr>
          <p:cNvPr id="16386" name="Picture 2" descr="https://twiki.cern.ch/twiki/pub/CMSPublic/PhysicsResultsSMP13003/shapeR_Mhslice1_inAc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83920"/>
            <a:ext cx="301704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twiki.cern.ch/twiki/pub/CMSPublic/PhysicsResultsSMP13003/shapeR_Mhslice4_inAc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52" y="914400"/>
            <a:ext cx="3017041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twiki.cern.ch/twiki/pub/CMSPublic/PhysicsResultsSMP13003/shapeR_Mhslice5_inAc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959" y="3817307"/>
            <a:ext cx="301704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s://twiki.cern.ch/twiki/pub/CMSPublic/PhysicsResultsSMP13003/shapeR_Mhslice6_inAc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574" y="3802693"/>
            <a:ext cx="301704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582" y="883920"/>
            <a:ext cx="2293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CMS-PAS-SMP-13-003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0404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Angular distributions and the weak-mixing angle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4221" y="1066800"/>
            <a:ext cx="6164179" cy="92333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 the </a:t>
            </a:r>
            <a:r>
              <a:rPr lang="en-US" dirty="0" err="1" smtClean="0"/>
              <a:t>dilepton</a:t>
            </a:r>
            <a:r>
              <a:rPr lang="en-US" dirty="0" smtClean="0"/>
              <a:t> CM, lepton angle with respect to axis of quark momentum is sensitive to interference effects:  vector with axial-vector Z couplings, Z with photon, or Z with new physics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7</a:t>
            </a:fld>
            <a:endParaRPr lang="en-US" dirty="0"/>
          </a:p>
        </p:txBody>
      </p:sp>
      <p:pic>
        <p:nvPicPr>
          <p:cNvPr id="6148" name="Picture 4" descr="https://twiki.cern.ch/twiki/pub/CMSPublic/PhysicsResultsEWK11003/pdf_dil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733800"/>
            <a:ext cx="4254066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twiki.cern.ch/twiki/pub/CMSPublic/PhysicsResultsEWK11003/angles-dimu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762000"/>
            <a:ext cx="25812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6194"/>
            <a:ext cx="9144000" cy="148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486525" y="2590800"/>
            <a:ext cx="2657475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43600" y="3124200"/>
            <a:ext cx="19050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4221" y="3962400"/>
            <a:ext cx="4335380" cy="230832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This relation is diluted in real proton collisions, where a Collins-</a:t>
            </a:r>
            <a:r>
              <a:rPr lang="en-US" dirty="0" err="1" smtClean="0"/>
              <a:t>Soper</a:t>
            </a:r>
            <a:r>
              <a:rPr lang="en-US" dirty="0" smtClean="0"/>
              <a:t> frame choice of </a:t>
            </a:r>
            <a:r>
              <a:rPr lang="en-US" dirty="0" err="1" smtClean="0"/>
              <a:t>cos</a:t>
            </a: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* often guesses the quark axis wrong.  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Forward </a:t>
            </a:r>
            <a:r>
              <a:rPr lang="en-US" dirty="0" err="1" smtClean="0"/>
              <a:t>dilepton</a:t>
            </a:r>
            <a:r>
              <a:rPr lang="en-US" dirty="0" smtClean="0"/>
              <a:t> production has stronger correlation of Collins-</a:t>
            </a:r>
            <a:r>
              <a:rPr lang="en-US" dirty="0" err="1" smtClean="0"/>
              <a:t>Soper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cos</a:t>
            </a: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* with quark-level </a:t>
            </a:r>
            <a:r>
              <a:rPr lang="en-US" dirty="0" err="1" smtClean="0"/>
              <a:t>cos</a:t>
            </a: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*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7400" y="3886200"/>
            <a:ext cx="269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Suppression of odd </a:t>
            </a:r>
            <a:r>
              <a:rPr lang="en-US" dirty="0" err="1" smtClean="0"/>
              <a:t>cos</a:t>
            </a: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* </a:t>
            </a:r>
          </a:p>
          <a:p>
            <a:r>
              <a:rPr lang="en-US" dirty="0" smtClean="0"/>
              <a:t>term due to dilution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58532" y="2305313"/>
            <a:ext cx="217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V-A int. ~ 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baseline="-25000" dirty="0" smtClean="0"/>
              <a:t>eff</a:t>
            </a:r>
            <a:r>
              <a:rPr lang="en-US" dirty="0" smtClean="0"/>
              <a:t> -1/4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15262" y="3395859"/>
            <a:ext cx="140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Z-photon 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9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Forward-Backward Asymmetry vs. M,Y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066800"/>
            <a:ext cx="2354179" cy="507831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Unfolded AFB vs. </a:t>
            </a:r>
            <a:r>
              <a:rPr lang="en-US" dirty="0" err="1" smtClean="0"/>
              <a:t>dilepton</a:t>
            </a:r>
            <a:r>
              <a:rPr lang="en-US" dirty="0" smtClean="0"/>
              <a:t> mass measured in four slices of </a:t>
            </a:r>
            <a:r>
              <a:rPr lang="en-US" dirty="0" err="1" smtClean="0"/>
              <a:t>dilepton</a:t>
            </a:r>
            <a:r>
              <a:rPr lang="en-US" dirty="0" smtClean="0"/>
              <a:t> rapidity.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Less diluted AFB seen at higher 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Correct photon-Z interference observed above and below MZ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SM-like small AFB seen at MZ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8</a:t>
            </a:fld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05840"/>
            <a:ext cx="6786272" cy="585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227904" y="722613"/>
            <a:ext cx="284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Phys. </a:t>
            </a:r>
            <a:r>
              <a:rPr lang="en-US" dirty="0" err="1">
                <a:hlinkClick r:id="rId3"/>
              </a:rPr>
              <a:t>Lett</a:t>
            </a:r>
            <a:r>
              <a:rPr lang="en-US" dirty="0">
                <a:hlinkClick r:id="rId3"/>
              </a:rPr>
              <a:t>. B 718 (2013) 752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2536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2"/>
            <a:ext cx="8229600" cy="655638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Weak-mixing angle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43400" y="3962400"/>
            <a:ext cx="4191000" cy="175432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Zooming in on MZ region, full kinematic correlations exploited to estimate 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baseline="-25000" dirty="0" smtClean="0"/>
              <a:t>eff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1D projections of 3D fit for sin</a:t>
            </a:r>
            <a:r>
              <a:rPr lang="en-US" baseline="30000" dirty="0" smtClean="0"/>
              <a:t>2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baseline="-25000" dirty="0" smtClean="0"/>
              <a:t>eff</a:t>
            </a:r>
            <a:r>
              <a:rPr lang="en-US" dirty="0" smtClean="0"/>
              <a:t> using m, y, </a:t>
            </a:r>
            <a:r>
              <a:rPr lang="en-US" dirty="0" err="1" smtClean="0"/>
              <a:t>cos</a:t>
            </a:r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*describe the data well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3B48-7797-49B3-AC1E-56109E39A955}" type="slidenum">
              <a:rPr lang="en-US" smtClean="0"/>
              <a:t>9</a:t>
            </a:fld>
            <a:endParaRPr lang="en-US" dirty="0"/>
          </a:p>
        </p:txBody>
      </p:sp>
      <p:pic>
        <p:nvPicPr>
          <p:cNvPr id="5122" name="Picture 2" descr="https://twiki.cern.ch/twiki/pub/CMSPublic/PhysicsResultsEWK11003/fig_data_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09" y="874317"/>
            <a:ext cx="407638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wiki.cern.ch/twiki/pub/CMSPublic/PhysicsResultsEWK11003/fig_data_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9" y="874317"/>
            <a:ext cx="407638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twiki.cern.ch/twiki/pub/CMSPublic/PhysicsResultsEWK11003/fig_data_h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9" y="3800397"/>
            <a:ext cx="407638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42" y="5943600"/>
            <a:ext cx="5029200" cy="35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181600" y="392668"/>
            <a:ext cx="353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/>
              </a:rPr>
              <a:t>CMS, Phys</a:t>
            </a:r>
            <a:r>
              <a:rPr lang="en-US" dirty="0">
                <a:hlinkClick r:id="rId6"/>
              </a:rPr>
              <a:t>. Rev. D 84 (2011) 112002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3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4009</TotalTime>
  <Words>2570</Words>
  <Application>Microsoft Office PowerPoint</Application>
  <PresentationFormat>On-screen Show (4:3)</PresentationFormat>
  <Paragraphs>415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Electroweak Physics at CMS</vt:lpstr>
      <vt:lpstr>PowerPoint Presentation</vt:lpstr>
      <vt:lpstr>Z and Drell-Yan Production at LHC</vt:lpstr>
      <vt:lpstr>Z and Drell-Yan Production at LHC</vt:lpstr>
      <vt:lpstr>Z and Drell-Yan Production at LHC</vt:lpstr>
      <vt:lpstr>Angular distributions and the weak-mixing angle</vt:lpstr>
      <vt:lpstr>Forward-Backward Asymmetry vs. M,Y</vt:lpstr>
      <vt:lpstr>Weak-mixing angle</vt:lpstr>
      <vt:lpstr>Weak-mixing angle prospects for Run 2</vt:lpstr>
      <vt:lpstr>PowerPoint Presentation</vt:lpstr>
      <vt:lpstr>W charge asymmetry </vt:lpstr>
      <vt:lpstr>W charge asymmetry </vt:lpstr>
      <vt:lpstr>W charge asymmetry </vt:lpstr>
      <vt:lpstr>W charge asymmetry </vt:lpstr>
      <vt:lpstr>W charge asymmetry </vt:lpstr>
      <vt:lpstr>W+charm cross section</vt:lpstr>
      <vt:lpstr>W+charm cross section</vt:lpstr>
      <vt:lpstr>W+charm cross section</vt:lpstr>
      <vt:lpstr>Prospects for W mass measurement</vt:lpstr>
      <vt:lpstr>Prospects for W mass and weak mixing angle</vt:lpstr>
      <vt:lpstr>Prospects for W mass and weak mixing angle</vt:lpstr>
      <vt:lpstr>PowerPoint Presentation</vt:lpstr>
      <vt:lpstr>Effective Field Theory and Boson Interactions</vt:lpstr>
      <vt:lpstr>WZ and Wg Production</vt:lpstr>
      <vt:lpstr>WW Production</vt:lpstr>
      <vt:lpstr>Zg and ZZ Production</vt:lpstr>
      <vt:lpstr>CMS Electroweak Cross Section Summary</vt:lpstr>
      <vt:lpstr>Charged aTGCs: World Summary</vt:lpstr>
      <vt:lpstr>Charged aTGCs: World Summary</vt:lpstr>
      <vt:lpstr>Neutral aTGCs:  World Summary</vt:lpstr>
      <vt:lpstr>PowerPoint Presentation</vt:lpstr>
      <vt:lpstr>Effective Field Theory Revisited</vt:lpstr>
      <vt:lpstr>WW QGC via two-photon production</vt:lpstr>
      <vt:lpstr>Triboson search in WWg and WZg</vt:lpstr>
      <vt:lpstr>Triboson search in WWg and WZg</vt:lpstr>
      <vt:lpstr>Triboson search in WWg and WZg</vt:lpstr>
      <vt:lpstr>Quartic Gauge Couplings: World Summary</vt:lpstr>
      <vt:lpstr>Towards VBS: VBF Z production</vt:lpstr>
      <vt:lpstr>Towards VBS: WZ projections</vt:lpstr>
      <vt:lpstr>Summary</vt:lpstr>
      <vt:lpstr>PowerPoint Presentation</vt:lpstr>
      <vt:lpstr>Effective Field Theory Revisited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 Berryhill</dc:creator>
  <cp:lastModifiedBy>Jeffrey Berryhill</cp:lastModifiedBy>
  <cp:revision>228</cp:revision>
  <dcterms:created xsi:type="dcterms:W3CDTF">2013-06-05T21:56:30Z</dcterms:created>
  <dcterms:modified xsi:type="dcterms:W3CDTF">2013-10-07T15:54:51Z</dcterms:modified>
</cp:coreProperties>
</file>